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61" r:id="rId4"/>
    <p:sldId id="264" r:id="rId5"/>
    <p:sldId id="276" r:id="rId6"/>
    <p:sldId id="277" r:id="rId7"/>
    <p:sldId id="278" r:id="rId8"/>
    <p:sldId id="273" r:id="rId9"/>
    <p:sldId id="281" r:id="rId10"/>
    <p:sldId id="282" r:id="rId11"/>
    <p:sldId id="283" r:id="rId12"/>
    <p:sldId id="318" r:id="rId13"/>
    <p:sldId id="319" r:id="rId14"/>
    <p:sldId id="285" r:id="rId15"/>
    <p:sldId id="324" r:id="rId16"/>
    <p:sldId id="289" r:id="rId17"/>
    <p:sldId id="326" r:id="rId18"/>
    <p:sldId id="309" r:id="rId19"/>
    <p:sldId id="301" r:id="rId20"/>
    <p:sldId id="32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8832" autoAdjust="0"/>
  </p:normalViewPr>
  <p:slideViewPr>
    <p:cSldViewPr snapToGrid="0">
      <p:cViewPr varScale="1">
        <p:scale>
          <a:sx n="73" d="100"/>
          <a:sy n="73" d="100"/>
        </p:scale>
        <p:origin x="750" y="39"/>
      </p:cViewPr>
      <p:guideLst/>
    </p:cSldViewPr>
  </p:slideViewPr>
  <p:notesTextViewPr>
    <p:cViewPr>
      <p:scale>
        <a:sx n="1" d="1"/>
        <a:sy n="1" d="1"/>
      </p:scale>
      <p:origin x="0" y="0"/>
    </p:cViewPr>
  </p:notesTextViewPr>
  <p:sorterViewPr>
    <p:cViewPr varScale="1">
      <p:scale>
        <a:sx n="100" d="100"/>
        <a:sy n="100" d="100"/>
      </p:scale>
      <p:origin x="0" y="-1528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61CC41-8444-408B-9DBC-45CB19169E2E}" type="datetimeFigureOut">
              <a:rPr lang="en-MY" smtClean="0"/>
              <a:t>27/9/2025</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6F339-52B7-4172-9204-8D567CDC2432}" type="slidenum">
              <a:rPr lang="en-MY" smtClean="0"/>
              <a:t>‹#›</a:t>
            </a:fld>
            <a:endParaRPr lang="en-MY"/>
          </a:p>
        </p:txBody>
      </p:sp>
    </p:spTree>
    <p:extLst>
      <p:ext uri="{BB962C8B-B14F-4D97-AF65-F5344CB8AC3E}">
        <p14:creationId xmlns:p14="http://schemas.microsoft.com/office/powerpoint/2010/main" val="409712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0000"/>
                </a:solidFill>
                <a:effectLst/>
                <a:highlight>
                  <a:srgbClr val="FFFFFF"/>
                </a:highlight>
                <a:latin typeface="Verdana" panose="020B0604030504040204" pitchFamily="34" charset="0"/>
              </a:rPr>
              <a:t>Since the equations cannot be solved analytically, they are discretized on a grid and computed for approximate solutions.</a:t>
            </a:r>
            <a:endParaRPr lang="en-MY" dirty="0"/>
          </a:p>
          <a:p>
            <a:r>
              <a:rPr lang="en-US" b="0" i="0" dirty="0">
                <a:solidFill>
                  <a:srgbClr val="000000"/>
                </a:solidFill>
                <a:effectLst/>
                <a:highlight>
                  <a:srgbClr val="FFFFFF"/>
                </a:highlight>
                <a:latin typeface="Verdana" panose="020B0604030504040204" pitchFamily="34" charset="0"/>
              </a:rPr>
              <a:t>Grid-staggering is done on a C-grid, where U and V are calculated on the west/east (U) and south/north (V) interfaces of each grid cell. Vertical motion is calculated at the bottom and top interfaces of grid cells. All other variables are processed in the center (mass) point of each grid. </a:t>
            </a:r>
            <a:endParaRPr lang="en-MY" dirty="0"/>
          </a:p>
        </p:txBody>
      </p:sp>
      <p:sp>
        <p:nvSpPr>
          <p:cNvPr id="4" name="Slide Number Placeholder 3"/>
          <p:cNvSpPr>
            <a:spLocks noGrp="1"/>
          </p:cNvSpPr>
          <p:nvPr>
            <p:ph type="sldNum" sz="quarter" idx="5"/>
          </p:nvPr>
        </p:nvSpPr>
        <p:spPr/>
        <p:txBody>
          <a:bodyPr/>
          <a:lstStyle/>
          <a:p>
            <a:fld id="{7706F339-52B7-4172-9204-8D567CDC2432}" type="slidenum">
              <a:rPr lang="en-MY" smtClean="0"/>
              <a:t>4</a:t>
            </a:fld>
            <a:endParaRPr lang="en-MY"/>
          </a:p>
        </p:txBody>
      </p:sp>
    </p:spTree>
    <p:extLst>
      <p:ext uri="{BB962C8B-B14F-4D97-AF65-F5344CB8AC3E}">
        <p14:creationId xmlns:p14="http://schemas.microsoft.com/office/powerpoint/2010/main" val="2615679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7706F339-52B7-4172-9204-8D567CDC2432}" type="slidenum">
              <a:rPr lang="en-MY" smtClean="0"/>
              <a:t>7</a:t>
            </a:fld>
            <a:endParaRPr lang="en-MY"/>
          </a:p>
        </p:txBody>
      </p:sp>
    </p:spTree>
    <p:extLst>
      <p:ext uri="{BB962C8B-B14F-4D97-AF65-F5344CB8AC3E}">
        <p14:creationId xmlns:p14="http://schemas.microsoft.com/office/powerpoint/2010/main" val="1049069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7706F339-52B7-4172-9204-8D567CDC2432}" type="slidenum">
              <a:rPr lang="en-MY" smtClean="0"/>
              <a:t>8</a:t>
            </a:fld>
            <a:endParaRPr lang="en-MY"/>
          </a:p>
        </p:txBody>
      </p:sp>
    </p:spTree>
    <p:extLst>
      <p:ext uri="{BB962C8B-B14F-4D97-AF65-F5344CB8AC3E}">
        <p14:creationId xmlns:p14="http://schemas.microsoft.com/office/powerpoint/2010/main" val="15481554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7706F339-52B7-4172-9204-8D567CDC2432}" type="slidenum">
              <a:rPr lang="en-MY" smtClean="0"/>
              <a:t>11</a:t>
            </a:fld>
            <a:endParaRPr lang="en-MY"/>
          </a:p>
        </p:txBody>
      </p:sp>
    </p:spTree>
    <p:extLst>
      <p:ext uri="{BB962C8B-B14F-4D97-AF65-F5344CB8AC3E}">
        <p14:creationId xmlns:p14="http://schemas.microsoft.com/office/powerpoint/2010/main" val="2362391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7706F339-52B7-4172-9204-8D567CDC2432}" type="slidenum">
              <a:rPr lang="en-MY" smtClean="0"/>
              <a:t>19</a:t>
            </a:fld>
            <a:endParaRPr lang="en-MY"/>
          </a:p>
        </p:txBody>
      </p:sp>
    </p:spTree>
    <p:extLst>
      <p:ext uri="{BB962C8B-B14F-4D97-AF65-F5344CB8AC3E}">
        <p14:creationId xmlns:p14="http://schemas.microsoft.com/office/powerpoint/2010/main" val="414063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67A85-9E1E-AB3E-BA44-FE18A3115A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3D1BFEB4-E4B0-7EEA-199A-CD314C6804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33588501-177B-2F8E-FCF6-E6B683E14409}"/>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5" name="Footer Placeholder 4">
            <a:extLst>
              <a:ext uri="{FF2B5EF4-FFF2-40B4-BE49-F238E27FC236}">
                <a16:creationId xmlns:a16="http://schemas.microsoft.com/office/drawing/2014/main" id="{F8214ABD-2594-6B9A-2202-4075EEE56E2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C64A5403-04D1-FA68-5269-0916CB164C73}"/>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283522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92D09-3476-E1F0-01EB-4010452AF556}"/>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7A9D52E-B096-337B-14C4-52495382344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7C281B4-539E-1D3B-7BC5-18FA21015D8F}"/>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5" name="Footer Placeholder 4">
            <a:extLst>
              <a:ext uri="{FF2B5EF4-FFF2-40B4-BE49-F238E27FC236}">
                <a16:creationId xmlns:a16="http://schemas.microsoft.com/office/drawing/2014/main" id="{FE7A250C-8274-B9FA-9DC2-45DFB3D2FFE8}"/>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A9656C3-D1F4-B2DA-5329-A6973A5CA6B5}"/>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9247784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6DA6C3-EC2B-B8B0-D97F-8A23B8F55F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A0C07728-7A7B-12EF-EEA0-F9BC071E59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A127EFA3-8749-4477-9665-68CA18C6A433}"/>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5" name="Footer Placeholder 4">
            <a:extLst>
              <a:ext uri="{FF2B5EF4-FFF2-40B4-BE49-F238E27FC236}">
                <a16:creationId xmlns:a16="http://schemas.microsoft.com/office/drawing/2014/main" id="{A217D597-6896-A54F-542B-080F3E7888D4}"/>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660F034-7918-AA05-05CE-94E1B22A0E93}"/>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3568049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BEBA2-FB30-A349-1AA1-5A41436C029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20A6727-6557-F659-13F4-54D0D5E45C0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825CE00-5DF5-48D3-C70D-0393DB822905}"/>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5" name="Footer Placeholder 4">
            <a:extLst>
              <a:ext uri="{FF2B5EF4-FFF2-40B4-BE49-F238E27FC236}">
                <a16:creationId xmlns:a16="http://schemas.microsoft.com/office/drawing/2014/main" id="{808ECE39-92AD-8080-4F91-0E3236C80ED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EE652911-5DF4-1C43-6BA6-2DE1096A2532}"/>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3403148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0B38E-07D1-5FC4-AD41-71C5288A54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6964F83A-8420-D300-7D59-A6A71F6321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FABFD0D-C924-4D2D-9FE7-23A5E2B5F31D}"/>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5" name="Footer Placeholder 4">
            <a:extLst>
              <a:ext uri="{FF2B5EF4-FFF2-40B4-BE49-F238E27FC236}">
                <a16:creationId xmlns:a16="http://schemas.microsoft.com/office/drawing/2014/main" id="{778510AC-EB02-89A7-EBF0-271A850AEC87}"/>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D8DCDCD-2C0A-B604-F8A3-CFB26272B137}"/>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43081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39E2-A2BB-69A0-ADEC-025253837C13}"/>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D3930FC8-6A86-F115-0090-3287D99B0EC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79FA3C42-2CD9-DAB7-0997-F67AF1797C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656F3E09-F135-85D6-2A76-CC10CF085B6C}"/>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6" name="Footer Placeholder 5">
            <a:extLst>
              <a:ext uri="{FF2B5EF4-FFF2-40B4-BE49-F238E27FC236}">
                <a16:creationId xmlns:a16="http://schemas.microsoft.com/office/drawing/2014/main" id="{982B9066-74E3-AF3E-2860-A9F66088CA5A}"/>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1CB3CE46-6B0D-2ECE-D503-3C5309C5495A}"/>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39331129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FB1096-790C-0F7D-CA89-812B129C3728}"/>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35D513B2-441E-F2A0-95D7-39FA6DF8DC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A9043F2-B9C0-6168-C6C5-A15795D1A3C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ADE70767-3020-4A83-BB91-CB87CF9E3E4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E41C0A-7854-7943-AE4B-720C2622EE3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BD2BA634-2677-3C8F-5DF5-3186264F332A}"/>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8" name="Footer Placeholder 7">
            <a:extLst>
              <a:ext uri="{FF2B5EF4-FFF2-40B4-BE49-F238E27FC236}">
                <a16:creationId xmlns:a16="http://schemas.microsoft.com/office/drawing/2014/main" id="{B3FE045D-CDFB-899A-08CF-F8BC67F799DA}"/>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29857084-6139-D2DB-1091-B553D4117534}"/>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25342844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1A6A7D-6FF8-2525-F14D-FF05E864935E}"/>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557E3A96-3C2E-7544-CB61-C37A5BE7E4E6}"/>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4" name="Footer Placeholder 3">
            <a:extLst>
              <a:ext uri="{FF2B5EF4-FFF2-40B4-BE49-F238E27FC236}">
                <a16:creationId xmlns:a16="http://schemas.microsoft.com/office/drawing/2014/main" id="{8BC8D209-09E4-3CBB-C3C1-7BFECEEC5D33}"/>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AA03DFAB-09B3-EA2C-F93C-1AC2B21936FD}"/>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3246070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38AE9C-E745-A614-510F-E25AB08420D2}"/>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3" name="Footer Placeholder 2">
            <a:extLst>
              <a:ext uri="{FF2B5EF4-FFF2-40B4-BE49-F238E27FC236}">
                <a16:creationId xmlns:a16="http://schemas.microsoft.com/office/drawing/2014/main" id="{697255AC-63D1-8317-C9CA-94945CBB9D1D}"/>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3A082B22-E6B3-A218-A4F9-BBE790CBE0C9}"/>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1391410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146C9-35FC-EEC2-B2BB-594C2AE34C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F340EE53-A65E-EA96-25BF-A71A527240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C394D033-725C-7C7B-E4E2-ECDFE3927C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0588F0-1605-B31E-940D-CB80EFBF7C13}"/>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6" name="Footer Placeholder 5">
            <a:extLst>
              <a:ext uri="{FF2B5EF4-FFF2-40B4-BE49-F238E27FC236}">
                <a16:creationId xmlns:a16="http://schemas.microsoft.com/office/drawing/2014/main" id="{AEBF4E7B-633A-8B84-1916-AF5B4E03757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FEF8395E-B87A-FCA8-1755-8F3349E8D04B}"/>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3769615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5B5C7-F039-C830-E9D6-A55E6AB843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2EACAEBC-0A2C-009F-C07A-B4B28D60F2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19CDF915-F9AD-77B1-3112-565FCA0F22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C732F1-27D2-63A7-D92A-194A47AA7BF8}"/>
              </a:ext>
            </a:extLst>
          </p:cNvPr>
          <p:cNvSpPr>
            <a:spLocks noGrp="1"/>
          </p:cNvSpPr>
          <p:nvPr>
            <p:ph type="dt" sz="half" idx="10"/>
          </p:nvPr>
        </p:nvSpPr>
        <p:spPr/>
        <p:txBody>
          <a:bodyPr/>
          <a:lstStyle/>
          <a:p>
            <a:fld id="{A4C6C1E4-1E42-4887-8167-2B528F89F9B3}" type="datetimeFigureOut">
              <a:rPr lang="en-MY" smtClean="0"/>
              <a:t>27/9/2025</a:t>
            </a:fld>
            <a:endParaRPr lang="en-MY"/>
          </a:p>
        </p:txBody>
      </p:sp>
      <p:sp>
        <p:nvSpPr>
          <p:cNvPr id="6" name="Footer Placeholder 5">
            <a:extLst>
              <a:ext uri="{FF2B5EF4-FFF2-40B4-BE49-F238E27FC236}">
                <a16:creationId xmlns:a16="http://schemas.microsoft.com/office/drawing/2014/main" id="{3A60D336-120F-B4BB-C05D-28AC0DDA7A4E}"/>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98A8205-C353-3E28-EC9F-442EAF6AF2B1}"/>
              </a:ext>
            </a:extLst>
          </p:cNvPr>
          <p:cNvSpPr>
            <a:spLocks noGrp="1"/>
          </p:cNvSpPr>
          <p:nvPr>
            <p:ph type="sldNum" sz="quarter" idx="12"/>
          </p:nvPr>
        </p:nvSpPr>
        <p:spPr/>
        <p:txBody>
          <a:bodyPr/>
          <a:lstStyle/>
          <a:p>
            <a:fld id="{60402FFE-9069-4939-8006-E4BA7CF4A1C3}" type="slidenum">
              <a:rPr lang="en-MY" smtClean="0"/>
              <a:t>‹#›</a:t>
            </a:fld>
            <a:endParaRPr lang="en-MY"/>
          </a:p>
        </p:txBody>
      </p:sp>
    </p:spTree>
    <p:extLst>
      <p:ext uri="{BB962C8B-B14F-4D97-AF65-F5344CB8AC3E}">
        <p14:creationId xmlns:p14="http://schemas.microsoft.com/office/powerpoint/2010/main" val="1081283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A30375-3F9F-D486-246E-E723C960D0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F00E151-CE92-6479-4D7B-FF0DF9077ED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10A8D83E-96A0-B88D-7214-6B64587017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C6C1E4-1E42-4887-8167-2B528F89F9B3}" type="datetimeFigureOut">
              <a:rPr lang="en-MY" smtClean="0"/>
              <a:t>27/9/2025</a:t>
            </a:fld>
            <a:endParaRPr lang="en-MY"/>
          </a:p>
        </p:txBody>
      </p:sp>
      <p:sp>
        <p:nvSpPr>
          <p:cNvPr id="5" name="Footer Placeholder 4">
            <a:extLst>
              <a:ext uri="{FF2B5EF4-FFF2-40B4-BE49-F238E27FC236}">
                <a16:creationId xmlns:a16="http://schemas.microsoft.com/office/drawing/2014/main" id="{AF0B03AC-E41F-88F3-FA6D-B6A992440C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D456BFB1-6E9F-D8B4-14E2-B41050F9F1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0402FFE-9069-4939-8006-E4BA7CF4A1C3}" type="slidenum">
              <a:rPr lang="en-MY" smtClean="0"/>
              <a:t>‹#›</a:t>
            </a:fld>
            <a:endParaRPr lang="en-MY"/>
          </a:p>
        </p:txBody>
      </p:sp>
    </p:spTree>
    <p:extLst>
      <p:ext uri="{BB962C8B-B14F-4D97-AF65-F5344CB8AC3E}">
        <p14:creationId xmlns:p14="http://schemas.microsoft.com/office/powerpoint/2010/main" val="35230114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B09773-E89C-8404-9C10-9BF433825E90}"/>
              </a:ext>
            </a:extLst>
          </p:cNvPr>
          <p:cNvSpPr>
            <a:spLocks noGrp="1"/>
          </p:cNvSpPr>
          <p:nvPr>
            <p:ph type="ctrTitle"/>
          </p:nvPr>
        </p:nvSpPr>
        <p:spPr/>
        <p:txBody>
          <a:bodyPr/>
          <a:lstStyle/>
          <a:p>
            <a:r>
              <a:rPr lang="en-US" dirty="0"/>
              <a:t>Advanced Research WRF</a:t>
            </a:r>
            <a:br>
              <a:rPr lang="en-US" dirty="0"/>
            </a:br>
            <a:r>
              <a:rPr lang="en-US" dirty="0"/>
              <a:t>(NCAR)</a:t>
            </a:r>
            <a:endParaRPr lang="en-MY" dirty="0"/>
          </a:p>
        </p:txBody>
      </p:sp>
      <p:sp>
        <p:nvSpPr>
          <p:cNvPr id="3" name="Subtitle 2">
            <a:extLst>
              <a:ext uri="{FF2B5EF4-FFF2-40B4-BE49-F238E27FC236}">
                <a16:creationId xmlns:a16="http://schemas.microsoft.com/office/drawing/2014/main" id="{67193BE0-B4DC-69F9-5090-E659A9A7B5AD}"/>
              </a:ext>
            </a:extLst>
          </p:cNvPr>
          <p:cNvSpPr>
            <a:spLocks noGrp="1"/>
          </p:cNvSpPr>
          <p:nvPr>
            <p:ph type="subTitle" idx="1"/>
          </p:nvPr>
        </p:nvSpPr>
        <p:spPr/>
        <p:txBody>
          <a:bodyPr>
            <a:normAutofit/>
          </a:bodyPr>
          <a:lstStyle/>
          <a:p>
            <a:endParaRPr lang="en-US" dirty="0"/>
          </a:p>
          <a:p>
            <a:endParaRPr lang="en-MY" dirty="0"/>
          </a:p>
        </p:txBody>
      </p:sp>
    </p:spTree>
    <p:extLst>
      <p:ext uri="{BB962C8B-B14F-4D97-AF65-F5344CB8AC3E}">
        <p14:creationId xmlns:p14="http://schemas.microsoft.com/office/powerpoint/2010/main" val="12996827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DFC7-2607-E6A7-B947-DF0AF95E86ED}"/>
              </a:ext>
            </a:extLst>
          </p:cNvPr>
          <p:cNvSpPr>
            <a:spLocks noGrp="1"/>
          </p:cNvSpPr>
          <p:nvPr>
            <p:ph type="title"/>
          </p:nvPr>
        </p:nvSpPr>
        <p:spPr/>
        <p:txBody>
          <a:bodyPr/>
          <a:lstStyle/>
          <a:p>
            <a:r>
              <a:rPr lang="en-US" dirty="0"/>
              <a:t>Physics: all schemes interact with each other</a:t>
            </a:r>
            <a:endParaRPr lang="en-MY" dirty="0"/>
          </a:p>
        </p:txBody>
      </p:sp>
      <p:sp>
        <p:nvSpPr>
          <p:cNvPr id="3" name="Content Placeholder 2">
            <a:extLst>
              <a:ext uri="{FF2B5EF4-FFF2-40B4-BE49-F238E27FC236}">
                <a16:creationId xmlns:a16="http://schemas.microsoft.com/office/drawing/2014/main" id="{FA015DB8-47A8-571B-64E2-EE08DFF0BEF6}"/>
              </a:ext>
            </a:extLst>
          </p:cNvPr>
          <p:cNvSpPr>
            <a:spLocks noGrp="1"/>
          </p:cNvSpPr>
          <p:nvPr>
            <p:ph idx="1"/>
          </p:nvPr>
        </p:nvSpPr>
        <p:spPr/>
        <p:txBody>
          <a:bodyPr/>
          <a:lstStyle/>
          <a:p>
            <a:endParaRPr lang="en-MY"/>
          </a:p>
        </p:txBody>
      </p:sp>
      <p:pic>
        <p:nvPicPr>
          <p:cNvPr id="4" name="Picture 3">
            <a:extLst>
              <a:ext uri="{FF2B5EF4-FFF2-40B4-BE49-F238E27FC236}">
                <a16:creationId xmlns:a16="http://schemas.microsoft.com/office/drawing/2014/main" id="{1079E1BD-4D2F-BF08-0FDD-99A2F59CB09F}"/>
              </a:ext>
            </a:extLst>
          </p:cNvPr>
          <p:cNvPicPr>
            <a:picLocks noChangeAspect="1"/>
          </p:cNvPicPr>
          <p:nvPr/>
        </p:nvPicPr>
        <p:blipFill>
          <a:blip r:embed="rId2"/>
          <a:stretch>
            <a:fillRect/>
          </a:stretch>
        </p:blipFill>
        <p:spPr>
          <a:xfrm>
            <a:off x="1839818" y="1825625"/>
            <a:ext cx="7872070" cy="4527198"/>
          </a:xfrm>
          <a:prstGeom prst="rect">
            <a:avLst/>
          </a:prstGeom>
        </p:spPr>
      </p:pic>
    </p:spTree>
    <p:extLst>
      <p:ext uri="{BB962C8B-B14F-4D97-AF65-F5344CB8AC3E}">
        <p14:creationId xmlns:p14="http://schemas.microsoft.com/office/powerpoint/2010/main" val="1223787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91810-2F56-8A90-43AC-29BF24587580}"/>
              </a:ext>
            </a:extLst>
          </p:cNvPr>
          <p:cNvSpPr>
            <a:spLocks noGrp="1"/>
          </p:cNvSpPr>
          <p:nvPr>
            <p:ph type="title"/>
          </p:nvPr>
        </p:nvSpPr>
        <p:spPr/>
        <p:txBody>
          <a:bodyPr/>
          <a:lstStyle/>
          <a:p>
            <a:r>
              <a:rPr lang="en-US" dirty="0"/>
              <a:t>Physics: 1. Cumulus </a:t>
            </a:r>
            <a:endParaRPr lang="en-MY" dirty="0"/>
          </a:p>
        </p:txBody>
      </p:sp>
      <p:sp>
        <p:nvSpPr>
          <p:cNvPr id="3" name="Content Placeholder 2">
            <a:extLst>
              <a:ext uri="{FF2B5EF4-FFF2-40B4-BE49-F238E27FC236}">
                <a16:creationId xmlns:a16="http://schemas.microsoft.com/office/drawing/2014/main" id="{8136262C-42C4-F6F7-3453-5B44BDF5B91D}"/>
              </a:ext>
            </a:extLst>
          </p:cNvPr>
          <p:cNvSpPr>
            <a:spLocks noGrp="1"/>
          </p:cNvSpPr>
          <p:nvPr>
            <p:ph idx="1"/>
          </p:nvPr>
        </p:nvSpPr>
        <p:spPr>
          <a:xfrm>
            <a:off x="838201" y="1825625"/>
            <a:ext cx="4769386" cy="4351338"/>
          </a:xfrm>
        </p:spPr>
        <p:txBody>
          <a:bodyPr>
            <a:normAutofit/>
          </a:bodyPr>
          <a:lstStyle/>
          <a:p>
            <a:r>
              <a:rPr lang="en-US" dirty="0"/>
              <a:t>They all parameterize sub-grid-scale effects of convective and shallow clouds. </a:t>
            </a:r>
          </a:p>
          <a:p>
            <a:r>
              <a:rPr lang="en-US" dirty="0"/>
              <a:t>Cumulus parameterization schemes (CPS) provide a representation of shallow and deep cumulus clouds and are an integral component in simulating precipitation.</a:t>
            </a:r>
          </a:p>
        </p:txBody>
      </p:sp>
      <p:pic>
        <p:nvPicPr>
          <p:cNvPr id="4" name="Picture 3">
            <a:extLst>
              <a:ext uri="{FF2B5EF4-FFF2-40B4-BE49-F238E27FC236}">
                <a16:creationId xmlns:a16="http://schemas.microsoft.com/office/drawing/2014/main" id="{E73B4E43-08FE-55AD-D484-2AC187B2E1EA}"/>
              </a:ext>
            </a:extLst>
          </p:cNvPr>
          <p:cNvPicPr>
            <a:picLocks noChangeAspect="1"/>
          </p:cNvPicPr>
          <p:nvPr/>
        </p:nvPicPr>
        <p:blipFill>
          <a:blip r:embed="rId3"/>
          <a:stretch>
            <a:fillRect/>
          </a:stretch>
        </p:blipFill>
        <p:spPr>
          <a:xfrm>
            <a:off x="5607587" y="1500303"/>
            <a:ext cx="6339330" cy="4676660"/>
          </a:xfrm>
          <a:prstGeom prst="rect">
            <a:avLst/>
          </a:prstGeom>
        </p:spPr>
      </p:pic>
    </p:spTree>
    <p:extLst>
      <p:ext uri="{BB962C8B-B14F-4D97-AF65-F5344CB8AC3E}">
        <p14:creationId xmlns:p14="http://schemas.microsoft.com/office/powerpoint/2010/main" val="3968864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078D5-D3A0-E3FA-DF62-462BC2763251}"/>
              </a:ext>
            </a:extLst>
          </p:cNvPr>
          <p:cNvSpPr>
            <a:spLocks noGrp="1"/>
          </p:cNvSpPr>
          <p:nvPr>
            <p:ph type="title"/>
          </p:nvPr>
        </p:nvSpPr>
        <p:spPr/>
        <p:txBody>
          <a:bodyPr/>
          <a:lstStyle/>
          <a:p>
            <a:r>
              <a:rPr lang="en-US" dirty="0"/>
              <a:t>Physics: 1. Cumulus </a:t>
            </a:r>
            <a:endParaRPr lang="en-MY" dirty="0"/>
          </a:p>
        </p:txBody>
      </p:sp>
      <p:sp>
        <p:nvSpPr>
          <p:cNvPr id="3" name="Content Placeholder 2">
            <a:extLst>
              <a:ext uri="{FF2B5EF4-FFF2-40B4-BE49-F238E27FC236}">
                <a16:creationId xmlns:a16="http://schemas.microsoft.com/office/drawing/2014/main" id="{FA292AC6-1FEC-05EB-E598-08B8AE9A4F84}"/>
              </a:ext>
            </a:extLst>
          </p:cNvPr>
          <p:cNvSpPr>
            <a:spLocks noGrp="1"/>
          </p:cNvSpPr>
          <p:nvPr>
            <p:ph idx="1"/>
          </p:nvPr>
        </p:nvSpPr>
        <p:spPr>
          <a:xfrm>
            <a:off x="838200" y="1825625"/>
            <a:ext cx="4075323" cy="4351338"/>
          </a:xfrm>
        </p:spPr>
        <p:txBody>
          <a:bodyPr>
            <a:normAutofit fontScale="92500" lnSpcReduction="10000"/>
          </a:bodyPr>
          <a:lstStyle/>
          <a:p>
            <a:r>
              <a:rPr lang="en-US" dirty="0"/>
              <a:t>Redistributes air column to account for vertical convective fluxes</a:t>
            </a:r>
          </a:p>
          <a:p>
            <a:pPr lvl="1"/>
            <a:r>
              <a:rPr lang="en-US" dirty="0"/>
              <a:t>Updrafts take tropospheric air upwards</a:t>
            </a:r>
          </a:p>
          <a:p>
            <a:pPr lvl="1"/>
            <a:r>
              <a:rPr lang="en-US" dirty="0"/>
              <a:t>Downdrafts takes mid-level air downwards</a:t>
            </a:r>
          </a:p>
          <a:p>
            <a:r>
              <a:rPr lang="en-US" dirty="0"/>
              <a:t>Cu scheme needs to accurately determine </a:t>
            </a:r>
          </a:p>
          <a:p>
            <a:pPr lvl="1"/>
            <a:r>
              <a:rPr lang="en-US" dirty="0"/>
              <a:t>When to trigger convective column? </a:t>
            </a:r>
          </a:p>
          <a:p>
            <a:pPr lvl="1"/>
            <a:r>
              <a:rPr lang="en-MY" dirty="0"/>
              <a:t>How fast to make the convection act? </a:t>
            </a:r>
          </a:p>
        </p:txBody>
      </p:sp>
      <p:pic>
        <p:nvPicPr>
          <p:cNvPr id="5" name="Picture 4">
            <a:extLst>
              <a:ext uri="{FF2B5EF4-FFF2-40B4-BE49-F238E27FC236}">
                <a16:creationId xmlns:a16="http://schemas.microsoft.com/office/drawing/2014/main" id="{3E728A33-2852-7DAF-F17E-D7098B84A9C6}"/>
              </a:ext>
            </a:extLst>
          </p:cNvPr>
          <p:cNvPicPr>
            <a:picLocks noChangeAspect="1"/>
          </p:cNvPicPr>
          <p:nvPr/>
        </p:nvPicPr>
        <p:blipFill>
          <a:blip r:embed="rId2"/>
          <a:stretch>
            <a:fillRect/>
          </a:stretch>
        </p:blipFill>
        <p:spPr>
          <a:xfrm>
            <a:off x="5129002" y="1825625"/>
            <a:ext cx="6770362" cy="4351338"/>
          </a:xfrm>
          <a:prstGeom prst="rect">
            <a:avLst/>
          </a:prstGeom>
        </p:spPr>
      </p:pic>
    </p:spTree>
    <p:extLst>
      <p:ext uri="{BB962C8B-B14F-4D97-AF65-F5344CB8AC3E}">
        <p14:creationId xmlns:p14="http://schemas.microsoft.com/office/powerpoint/2010/main" val="2144471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F9DCD-AA6F-214D-65D9-5AEFAE710BF0}"/>
              </a:ext>
            </a:extLst>
          </p:cNvPr>
          <p:cNvSpPr>
            <a:spLocks noGrp="1"/>
          </p:cNvSpPr>
          <p:nvPr>
            <p:ph type="title"/>
          </p:nvPr>
        </p:nvSpPr>
        <p:spPr/>
        <p:txBody>
          <a:bodyPr/>
          <a:lstStyle/>
          <a:p>
            <a:r>
              <a:rPr lang="en-US" dirty="0"/>
              <a:t>Physics: 1. Cumulus</a:t>
            </a:r>
            <a:endParaRPr lang="en-MY" dirty="0"/>
          </a:p>
        </p:txBody>
      </p:sp>
      <p:sp>
        <p:nvSpPr>
          <p:cNvPr id="3" name="Content Placeholder 2">
            <a:extLst>
              <a:ext uri="{FF2B5EF4-FFF2-40B4-BE49-F238E27FC236}">
                <a16:creationId xmlns:a16="http://schemas.microsoft.com/office/drawing/2014/main" id="{02D6B171-B4DD-8915-AF69-AAC21FE28A18}"/>
              </a:ext>
            </a:extLst>
          </p:cNvPr>
          <p:cNvSpPr>
            <a:spLocks noGrp="1"/>
          </p:cNvSpPr>
          <p:nvPr>
            <p:ph idx="1"/>
          </p:nvPr>
        </p:nvSpPr>
        <p:spPr>
          <a:xfrm>
            <a:off x="5023693" y="1588789"/>
            <a:ext cx="6330107" cy="4588173"/>
          </a:xfrm>
        </p:spPr>
        <p:txBody>
          <a:bodyPr>
            <a:normAutofit/>
          </a:bodyPr>
          <a:lstStyle/>
          <a:p>
            <a:r>
              <a:rPr lang="en-US" dirty="0">
                <a:solidFill>
                  <a:schemeClr val="accent2"/>
                </a:solidFill>
              </a:rPr>
              <a:t>Updrafts</a:t>
            </a:r>
          </a:p>
          <a:p>
            <a:pPr lvl="1"/>
            <a:r>
              <a:rPr lang="en-US" dirty="0"/>
              <a:t>Driven by buoyancy</a:t>
            </a:r>
          </a:p>
          <a:p>
            <a:pPr lvl="1"/>
            <a:r>
              <a:rPr lang="en-US" dirty="0"/>
              <a:t>Moist air to upper troposphere</a:t>
            </a:r>
          </a:p>
          <a:p>
            <a:pPr lvl="1"/>
            <a:r>
              <a:rPr lang="en-US" dirty="0"/>
              <a:t>Condensation to convective rainfall</a:t>
            </a:r>
          </a:p>
          <a:p>
            <a:r>
              <a:rPr lang="en-US" dirty="0">
                <a:solidFill>
                  <a:schemeClr val="accent2"/>
                </a:solidFill>
              </a:rPr>
              <a:t>Downdrafts</a:t>
            </a:r>
          </a:p>
          <a:p>
            <a:pPr lvl="1"/>
            <a:r>
              <a:rPr lang="en-US" dirty="0"/>
              <a:t>Driven by convective rain evaporation</a:t>
            </a:r>
          </a:p>
          <a:p>
            <a:pPr lvl="1"/>
            <a:r>
              <a:rPr lang="en-US" dirty="0"/>
              <a:t>Evaporatively cooled air to boundary layer</a:t>
            </a:r>
          </a:p>
          <a:p>
            <a:r>
              <a:rPr lang="en-US" dirty="0">
                <a:solidFill>
                  <a:schemeClr val="accent2"/>
                </a:solidFill>
              </a:rPr>
              <a:t>Subsidence</a:t>
            </a:r>
          </a:p>
          <a:p>
            <a:pPr lvl="1"/>
            <a:r>
              <a:rPr lang="en-MY" dirty="0"/>
              <a:t>Warms and dries troposphere</a:t>
            </a:r>
          </a:p>
          <a:p>
            <a:pPr lvl="1"/>
            <a:r>
              <a:rPr lang="en-MY" dirty="0"/>
              <a:t>Main warming effect in column </a:t>
            </a:r>
          </a:p>
        </p:txBody>
      </p:sp>
      <p:pic>
        <p:nvPicPr>
          <p:cNvPr id="5" name="Picture 4">
            <a:extLst>
              <a:ext uri="{FF2B5EF4-FFF2-40B4-BE49-F238E27FC236}">
                <a16:creationId xmlns:a16="http://schemas.microsoft.com/office/drawing/2014/main" id="{2182CD03-FE76-F66F-5D22-89CF34056EA7}"/>
              </a:ext>
            </a:extLst>
          </p:cNvPr>
          <p:cNvPicPr>
            <a:picLocks noChangeAspect="1"/>
          </p:cNvPicPr>
          <p:nvPr/>
        </p:nvPicPr>
        <p:blipFill rotWithShape="1">
          <a:blip r:embed="rId2"/>
          <a:srcRect t="12723" r="52919"/>
          <a:stretch/>
        </p:blipFill>
        <p:spPr>
          <a:xfrm>
            <a:off x="838200" y="1588790"/>
            <a:ext cx="3656682" cy="4588174"/>
          </a:xfrm>
          <a:prstGeom prst="rect">
            <a:avLst/>
          </a:prstGeom>
        </p:spPr>
      </p:pic>
    </p:spTree>
    <p:extLst>
      <p:ext uri="{BB962C8B-B14F-4D97-AF65-F5344CB8AC3E}">
        <p14:creationId xmlns:p14="http://schemas.microsoft.com/office/powerpoint/2010/main" val="153377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12FC4-000B-38A0-4632-EB3185C9F524}"/>
              </a:ext>
            </a:extLst>
          </p:cNvPr>
          <p:cNvSpPr>
            <a:spLocks noGrp="1"/>
          </p:cNvSpPr>
          <p:nvPr>
            <p:ph type="title"/>
          </p:nvPr>
        </p:nvSpPr>
        <p:spPr/>
        <p:txBody>
          <a:bodyPr/>
          <a:lstStyle/>
          <a:p>
            <a:r>
              <a:rPr lang="en-US" dirty="0"/>
              <a:t>Physics: 2. Microphysics</a:t>
            </a:r>
            <a:endParaRPr lang="en-MY" dirty="0"/>
          </a:p>
        </p:txBody>
      </p:sp>
      <p:sp>
        <p:nvSpPr>
          <p:cNvPr id="3" name="Content Placeholder 2">
            <a:extLst>
              <a:ext uri="{FF2B5EF4-FFF2-40B4-BE49-F238E27FC236}">
                <a16:creationId xmlns:a16="http://schemas.microsoft.com/office/drawing/2014/main" id="{A244DF98-5F41-0619-716C-B2DA39AEDC39}"/>
              </a:ext>
            </a:extLst>
          </p:cNvPr>
          <p:cNvSpPr>
            <a:spLocks noGrp="1"/>
          </p:cNvSpPr>
          <p:nvPr>
            <p:ph idx="1"/>
          </p:nvPr>
        </p:nvSpPr>
        <p:spPr>
          <a:xfrm>
            <a:off x="838200" y="1825625"/>
            <a:ext cx="5926157" cy="4351338"/>
          </a:xfrm>
        </p:spPr>
        <p:txBody>
          <a:bodyPr/>
          <a:lstStyle/>
          <a:p>
            <a:r>
              <a:rPr lang="en-US" dirty="0"/>
              <a:t>WRF microphysics schemes resolve cloud and precipitation processes. </a:t>
            </a:r>
          </a:p>
          <a:p>
            <a:r>
              <a:rPr lang="en-US" dirty="0"/>
              <a:t>It provides atmospheric heat and moisture tendencies to the model, and the resolved-scale (or NON-convective) rainfall at the surface. </a:t>
            </a:r>
          </a:p>
        </p:txBody>
      </p:sp>
      <p:pic>
        <p:nvPicPr>
          <p:cNvPr id="6" name="Picture 5">
            <a:extLst>
              <a:ext uri="{FF2B5EF4-FFF2-40B4-BE49-F238E27FC236}">
                <a16:creationId xmlns:a16="http://schemas.microsoft.com/office/drawing/2014/main" id="{2FF85B5C-20B1-506B-206E-19E864321ED7}"/>
              </a:ext>
            </a:extLst>
          </p:cNvPr>
          <p:cNvPicPr>
            <a:picLocks noChangeAspect="1"/>
          </p:cNvPicPr>
          <p:nvPr/>
        </p:nvPicPr>
        <p:blipFill>
          <a:blip r:embed="rId2"/>
          <a:stretch>
            <a:fillRect/>
          </a:stretch>
        </p:blipFill>
        <p:spPr>
          <a:xfrm>
            <a:off x="6555036" y="1706382"/>
            <a:ext cx="5244413" cy="3445235"/>
          </a:xfrm>
          <a:prstGeom prst="rect">
            <a:avLst/>
          </a:prstGeom>
        </p:spPr>
      </p:pic>
    </p:spTree>
    <p:extLst>
      <p:ext uri="{BB962C8B-B14F-4D97-AF65-F5344CB8AC3E}">
        <p14:creationId xmlns:p14="http://schemas.microsoft.com/office/powerpoint/2010/main" val="2702376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17C23-D3F4-3020-C72D-732B3ED9849A}"/>
              </a:ext>
            </a:extLst>
          </p:cNvPr>
          <p:cNvSpPr>
            <a:spLocks noGrp="1"/>
          </p:cNvSpPr>
          <p:nvPr>
            <p:ph type="title"/>
          </p:nvPr>
        </p:nvSpPr>
        <p:spPr/>
        <p:txBody>
          <a:bodyPr/>
          <a:lstStyle/>
          <a:p>
            <a:r>
              <a:rPr lang="en-US" dirty="0"/>
              <a:t>Rainfall output</a:t>
            </a:r>
            <a:endParaRPr lang="en-MY" dirty="0"/>
          </a:p>
        </p:txBody>
      </p:sp>
      <p:sp>
        <p:nvSpPr>
          <p:cNvPr id="3" name="Content Placeholder 2">
            <a:extLst>
              <a:ext uri="{FF2B5EF4-FFF2-40B4-BE49-F238E27FC236}">
                <a16:creationId xmlns:a16="http://schemas.microsoft.com/office/drawing/2014/main" id="{7AD66024-2CAB-0BC0-4909-02CE5FD00444}"/>
              </a:ext>
            </a:extLst>
          </p:cNvPr>
          <p:cNvSpPr>
            <a:spLocks noGrp="1"/>
          </p:cNvSpPr>
          <p:nvPr>
            <p:ph idx="1"/>
          </p:nvPr>
        </p:nvSpPr>
        <p:spPr/>
        <p:txBody>
          <a:bodyPr/>
          <a:lstStyle/>
          <a:p>
            <a:r>
              <a:rPr lang="en-US" dirty="0"/>
              <a:t>Cumulus and Microphysics can be run at the same time</a:t>
            </a:r>
          </a:p>
          <a:p>
            <a:r>
              <a:rPr lang="en-US" dirty="0"/>
              <a:t>ARW outputs rainfall accumulation since simulation start time (0 </a:t>
            </a:r>
            <a:r>
              <a:rPr lang="en-US" dirty="0" err="1"/>
              <a:t>hr</a:t>
            </a:r>
            <a:r>
              <a:rPr lang="en-US" dirty="0"/>
              <a:t>) in mm. </a:t>
            </a:r>
          </a:p>
          <a:p>
            <a:r>
              <a:rPr lang="en-US" dirty="0">
                <a:solidFill>
                  <a:schemeClr val="accent2"/>
                </a:solidFill>
              </a:rPr>
              <a:t>RAINC</a:t>
            </a:r>
            <a:r>
              <a:rPr lang="en-US" dirty="0"/>
              <a:t> comes from </a:t>
            </a:r>
            <a:r>
              <a:rPr lang="en-US" dirty="0">
                <a:solidFill>
                  <a:schemeClr val="accent2"/>
                </a:solidFill>
              </a:rPr>
              <a:t>cumulus</a:t>
            </a:r>
            <a:r>
              <a:rPr lang="en-US" dirty="0"/>
              <a:t> scheme</a:t>
            </a:r>
          </a:p>
          <a:p>
            <a:r>
              <a:rPr lang="en-US" dirty="0">
                <a:solidFill>
                  <a:schemeClr val="accent2"/>
                </a:solidFill>
              </a:rPr>
              <a:t>RAINNC</a:t>
            </a:r>
            <a:r>
              <a:rPr lang="en-US" dirty="0"/>
              <a:t> comes from </a:t>
            </a:r>
            <a:r>
              <a:rPr lang="en-US" dirty="0">
                <a:solidFill>
                  <a:schemeClr val="accent2"/>
                </a:solidFill>
              </a:rPr>
              <a:t>microphysics </a:t>
            </a:r>
            <a:r>
              <a:rPr lang="en-US" dirty="0"/>
              <a:t>scheme</a:t>
            </a:r>
          </a:p>
          <a:p>
            <a:r>
              <a:rPr lang="en-US" dirty="0"/>
              <a:t>Total is </a:t>
            </a:r>
            <a:r>
              <a:rPr lang="en-US" dirty="0">
                <a:solidFill>
                  <a:srgbClr val="00B0F0"/>
                </a:solidFill>
              </a:rPr>
              <a:t>RAINC + RAINNC</a:t>
            </a:r>
          </a:p>
          <a:p>
            <a:pPr lvl="1"/>
            <a:r>
              <a:rPr lang="en-US" dirty="0"/>
              <a:t>RAINNCV is time-step value</a:t>
            </a:r>
          </a:p>
          <a:p>
            <a:pPr lvl="1"/>
            <a:r>
              <a:rPr lang="en-US" dirty="0"/>
              <a:t>SNOWNC/SNOWNCV are snow subset of RAINC/RAINNCV</a:t>
            </a:r>
            <a:endParaRPr lang="en-MY" dirty="0"/>
          </a:p>
        </p:txBody>
      </p:sp>
    </p:spTree>
    <p:extLst>
      <p:ext uri="{BB962C8B-B14F-4D97-AF65-F5344CB8AC3E}">
        <p14:creationId xmlns:p14="http://schemas.microsoft.com/office/powerpoint/2010/main" val="4512050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B6114-0362-7E11-B69D-7002CDD75339}"/>
              </a:ext>
            </a:extLst>
          </p:cNvPr>
          <p:cNvSpPr>
            <a:spLocks noGrp="1"/>
          </p:cNvSpPr>
          <p:nvPr>
            <p:ph type="title"/>
          </p:nvPr>
        </p:nvSpPr>
        <p:spPr/>
        <p:txBody>
          <a:bodyPr/>
          <a:lstStyle/>
          <a:p>
            <a:r>
              <a:rPr lang="en-US" dirty="0"/>
              <a:t>Physics: 3. Radiation </a:t>
            </a:r>
            <a:endParaRPr lang="en-MY" dirty="0"/>
          </a:p>
        </p:txBody>
      </p:sp>
      <p:sp>
        <p:nvSpPr>
          <p:cNvPr id="3" name="Content Placeholder 2">
            <a:extLst>
              <a:ext uri="{FF2B5EF4-FFF2-40B4-BE49-F238E27FC236}">
                <a16:creationId xmlns:a16="http://schemas.microsoft.com/office/drawing/2014/main" id="{43F8706C-DD8F-7221-D009-E629EBC1ACD0}"/>
              </a:ext>
            </a:extLst>
          </p:cNvPr>
          <p:cNvSpPr>
            <a:spLocks noGrp="1"/>
          </p:cNvSpPr>
          <p:nvPr>
            <p:ph idx="1"/>
          </p:nvPr>
        </p:nvSpPr>
        <p:spPr>
          <a:xfrm>
            <a:off x="838200" y="1825625"/>
            <a:ext cx="4637183" cy="4351338"/>
          </a:xfrm>
        </p:spPr>
        <p:txBody>
          <a:bodyPr/>
          <a:lstStyle/>
          <a:p>
            <a:r>
              <a:rPr lang="en-US" dirty="0"/>
              <a:t>WRF radiation schemes obtain cloud properties from the microphysics scheme, and then compute an atmospheric temperature tendency profile, as well as surface radiative fluxes, due to </a:t>
            </a:r>
            <a:r>
              <a:rPr lang="en-US" dirty="0">
                <a:solidFill>
                  <a:srgbClr val="FF0000"/>
                </a:solidFill>
              </a:rPr>
              <a:t>longwave</a:t>
            </a:r>
            <a:r>
              <a:rPr lang="en-US" dirty="0"/>
              <a:t> and </a:t>
            </a:r>
            <a:r>
              <a:rPr lang="en-US" dirty="0">
                <a:solidFill>
                  <a:srgbClr val="FF0000"/>
                </a:solidFill>
              </a:rPr>
              <a:t>shortwave</a:t>
            </a:r>
            <a:r>
              <a:rPr lang="en-US" dirty="0"/>
              <a:t> radiation.</a:t>
            </a:r>
            <a:endParaRPr lang="en-MY" dirty="0"/>
          </a:p>
        </p:txBody>
      </p:sp>
      <p:pic>
        <p:nvPicPr>
          <p:cNvPr id="4" name="Picture 3">
            <a:extLst>
              <a:ext uri="{FF2B5EF4-FFF2-40B4-BE49-F238E27FC236}">
                <a16:creationId xmlns:a16="http://schemas.microsoft.com/office/drawing/2014/main" id="{1A27AD9B-7F9A-79E7-1D67-A3AA28B7A331}"/>
              </a:ext>
            </a:extLst>
          </p:cNvPr>
          <p:cNvPicPr>
            <a:picLocks noChangeAspect="1"/>
          </p:cNvPicPr>
          <p:nvPr/>
        </p:nvPicPr>
        <p:blipFill>
          <a:blip r:embed="rId2"/>
          <a:stretch>
            <a:fillRect/>
          </a:stretch>
        </p:blipFill>
        <p:spPr>
          <a:xfrm>
            <a:off x="5875663" y="1825625"/>
            <a:ext cx="5880522" cy="3916096"/>
          </a:xfrm>
          <a:prstGeom prst="rect">
            <a:avLst/>
          </a:prstGeom>
        </p:spPr>
      </p:pic>
    </p:spTree>
    <p:extLst>
      <p:ext uri="{BB962C8B-B14F-4D97-AF65-F5344CB8AC3E}">
        <p14:creationId xmlns:p14="http://schemas.microsoft.com/office/powerpoint/2010/main" val="12001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310A-33A0-8549-FFCD-C9A3880CEB38}"/>
              </a:ext>
            </a:extLst>
          </p:cNvPr>
          <p:cNvSpPr>
            <a:spLocks noGrp="1"/>
          </p:cNvSpPr>
          <p:nvPr>
            <p:ph type="title"/>
          </p:nvPr>
        </p:nvSpPr>
        <p:spPr>
          <a:xfrm>
            <a:off x="838200" y="365125"/>
            <a:ext cx="4835487" cy="1325563"/>
          </a:xfrm>
        </p:spPr>
        <p:txBody>
          <a:bodyPr/>
          <a:lstStyle/>
          <a:p>
            <a:r>
              <a:rPr lang="en-US" dirty="0"/>
              <a:t>Radiation effects in clear sky</a:t>
            </a:r>
            <a:endParaRPr lang="en-MY" dirty="0"/>
          </a:p>
        </p:txBody>
      </p:sp>
      <p:sp>
        <p:nvSpPr>
          <p:cNvPr id="3" name="Content Placeholder 2">
            <a:extLst>
              <a:ext uri="{FF2B5EF4-FFF2-40B4-BE49-F238E27FC236}">
                <a16:creationId xmlns:a16="http://schemas.microsoft.com/office/drawing/2014/main" id="{A548E2CB-ABB8-FDF9-FDEE-F8343611204C}"/>
              </a:ext>
            </a:extLst>
          </p:cNvPr>
          <p:cNvSpPr>
            <a:spLocks noGrp="1"/>
          </p:cNvSpPr>
          <p:nvPr>
            <p:ph idx="1"/>
          </p:nvPr>
        </p:nvSpPr>
        <p:spPr>
          <a:xfrm>
            <a:off x="838200" y="1825625"/>
            <a:ext cx="4240576" cy="4351338"/>
          </a:xfrm>
        </p:spPr>
        <p:txBody>
          <a:bodyPr/>
          <a:lstStyle/>
          <a:p>
            <a:r>
              <a:rPr lang="en-US" dirty="0"/>
              <a:t>Longwave effects mainly come from water vapor, CO2</a:t>
            </a:r>
          </a:p>
          <a:p>
            <a:r>
              <a:rPr lang="en-US" dirty="0"/>
              <a:t>Shortwave effects mainly come from O2 and O3</a:t>
            </a:r>
          </a:p>
          <a:p>
            <a:endParaRPr lang="en-US" dirty="0"/>
          </a:p>
          <a:p>
            <a:r>
              <a:rPr lang="en-US" dirty="0"/>
              <a:t>Shortwave radiation is incoming solar radiation; Longwave radiation is emitted from Earth. </a:t>
            </a:r>
            <a:endParaRPr lang="en-MY" dirty="0"/>
          </a:p>
        </p:txBody>
      </p:sp>
      <p:pic>
        <p:nvPicPr>
          <p:cNvPr id="5" name="Picture 4">
            <a:extLst>
              <a:ext uri="{FF2B5EF4-FFF2-40B4-BE49-F238E27FC236}">
                <a16:creationId xmlns:a16="http://schemas.microsoft.com/office/drawing/2014/main" id="{DA2685D5-4E84-33A3-9A75-E8789DA96418}"/>
              </a:ext>
            </a:extLst>
          </p:cNvPr>
          <p:cNvPicPr>
            <a:picLocks noChangeAspect="1"/>
          </p:cNvPicPr>
          <p:nvPr/>
        </p:nvPicPr>
        <p:blipFill>
          <a:blip r:embed="rId2"/>
          <a:stretch>
            <a:fillRect/>
          </a:stretch>
        </p:blipFill>
        <p:spPr>
          <a:xfrm>
            <a:off x="5673687" y="365125"/>
            <a:ext cx="5800789" cy="5811838"/>
          </a:xfrm>
          <a:prstGeom prst="rect">
            <a:avLst/>
          </a:prstGeom>
        </p:spPr>
      </p:pic>
    </p:spTree>
    <p:extLst>
      <p:ext uri="{BB962C8B-B14F-4D97-AF65-F5344CB8AC3E}">
        <p14:creationId xmlns:p14="http://schemas.microsoft.com/office/powerpoint/2010/main" val="14714603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7DA88-4F27-1799-AD28-4E82E29EE838}"/>
              </a:ext>
            </a:extLst>
          </p:cNvPr>
          <p:cNvSpPr>
            <a:spLocks noGrp="1"/>
          </p:cNvSpPr>
          <p:nvPr>
            <p:ph type="title"/>
          </p:nvPr>
        </p:nvSpPr>
        <p:spPr/>
        <p:txBody>
          <a:bodyPr/>
          <a:lstStyle/>
          <a:p>
            <a:r>
              <a:rPr lang="en-US" dirty="0"/>
              <a:t>Physics: 4. PBL </a:t>
            </a:r>
            <a:endParaRPr lang="en-MY" dirty="0"/>
          </a:p>
        </p:txBody>
      </p:sp>
      <p:sp>
        <p:nvSpPr>
          <p:cNvPr id="3" name="Content Placeholder 2">
            <a:extLst>
              <a:ext uri="{FF2B5EF4-FFF2-40B4-BE49-F238E27FC236}">
                <a16:creationId xmlns:a16="http://schemas.microsoft.com/office/drawing/2014/main" id="{B40AAA20-DF61-8683-ABFB-30667C99DF56}"/>
              </a:ext>
            </a:extLst>
          </p:cNvPr>
          <p:cNvSpPr>
            <a:spLocks noGrp="1"/>
          </p:cNvSpPr>
          <p:nvPr>
            <p:ph idx="1"/>
          </p:nvPr>
        </p:nvSpPr>
        <p:spPr>
          <a:xfrm>
            <a:off x="838200" y="1825625"/>
            <a:ext cx="3491429" cy="4351338"/>
          </a:xfrm>
        </p:spPr>
        <p:txBody>
          <a:bodyPr/>
          <a:lstStyle/>
          <a:p>
            <a:r>
              <a:rPr lang="en-US" dirty="0"/>
              <a:t>Bottom layer of the troposphere.</a:t>
            </a:r>
          </a:p>
          <a:p>
            <a:r>
              <a:rPr lang="en-US" dirty="0"/>
              <a:t>Strong diurnal cycle.</a:t>
            </a:r>
          </a:p>
          <a:p>
            <a:r>
              <a:rPr lang="en-US" dirty="0"/>
              <a:t>PBLH varies from tens of m to several km.</a:t>
            </a:r>
          </a:p>
          <a:p>
            <a:r>
              <a:rPr lang="en-US" dirty="0"/>
              <a:t>Interacts with the surface layer. </a:t>
            </a:r>
          </a:p>
          <a:p>
            <a:endParaRPr lang="en-MY" dirty="0"/>
          </a:p>
        </p:txBody>
      </p:sp>
      <p:pic>
        <p:nvPicPr>
          <p:cNvPr id="5" name="Picture 4">
            <a:extLst>
              <a:ext uri="{FF2B5EF4-FFF2-40B4-BE49-F238E27FC236}">
                <a16:creationId xmlns:a16="http://schemas.microsoft.com/office/drawing/2014/main" id="{C531AA0D-A658-500D-45C9-784F9FFF82A2}"/>
              </a:ext>
            </a:extLst>
          </p:cNvPr>
          <p:cNvPicPr>
            <a:picLocks noChangeAspect="1"/>
          </p:cNvPicPr>
          <p:nvPr/>
        </p:nvPicPr>
        <p:blipFill>
          <a:blip r:embed="rId2"/>
          <a:stretch>
            <a:fillRect/>
          </a:stretch>
        </p:blipFill>
        <p:spPr>
          <a:xfrm>
            <a:off x="4329629" y="444789"/>
            <a:ext cx="7467093" cy="5732174"/>
          </a:xfrm>
          <a:prstGeom prst="rect">
            <a:avLst/>
          </a:prstGeom>
        </p:spPr>
      </p:pic>
      <p:sp>
        <p:nvSpPr>
          <p:cNvPr id="7" name="TextBox 6">
            <a:extLst>
              <a:ext uri="{FF2B5EF4-FFF2-40B4-BE49-F238E27FC236}">
                <a16:creationId xmlns:a16="http://schemas.microsoft.com/office/drawing/2014/main" id="{8B43975B-0BF5-DBC9-061A-9B91F730EEC2}"/>
              </a:ext>
            </a:extLst>
          </p:cNvPr>
          <p:cNvSpPr txBox="1"/>
          <p:nvPr/>
        </p:nvSpPr>
        <p:spPr>
          <a:xfrm>
            <a:off x="8953958" y="6176963"/>
            <a:ext cx="2743611" cy="369332"/>
          </a:xfrm>
          <a:prstGeom prst="rect">
            <a:avLst/>
          </a:prstGeom>
          <a:noFill/>
        </p:spPr>
        <p:txBody>
          <a:bodyPr wrap="square">
            <a:spAutoFit/>
          </a:bodyPr>
          <a:lstStyle/>
          <a:p>
            <a:r>
              <a:rPr lang="en-US" dirty="0"/>
              <a:t>(Yamada and Mellor, 1975)</a:t>
            </a:r>
            <a:endParaRPr lang="en-MY" dirty="0"/>
          </a:p>
        </p:txBody>
      </p:sp>
    </p:spTree>
    <p:extLst>
      <p:ext uri="{BB962C8B-B14F-4D97-AF65-F5344CB8AC3E}">
        <p14:creationId xmlns:p14="http://schemas.microsoft.com/office/powerpoint/2010/main" val="34200873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D59DA-34F9-9D9B-C249-37774C8F52C5}"/>
              </a:ext>
            </a:extLst>
          </p:cNvPr>
          <p:cNvSpPr>
            <a:spLocks noGrp="1"/>
          </p:cNvSpPr>
          <p:nvPr>
            <p:ph type="title"/>
          </p:nvPr>
        </p:nvSpPr>
        <p:spPr/>
        <p:txBody>
          <a:bodyPr/>
          <a:lstStyle/>
          <a:p>
            <a:r>
              <a:rPr lang="en-US" dirty="0"/>
              <a:t>Physics: 5. Surface</a:t>
            </a:r>
            <a:endParaRPr lang="en-MY" dirty="0"/>
          </a:p>
        </p:txBody>
      </p:sp>
      <p:sp>
        <p:nvSpPr>
          <p:cNvPr id="3" name="Content Placeholder 2">
            <a:extLst>
              <a:ext uri="{FF2B5EF4-FFF2-40B4-BE49-F238E27FC236}">
                <a16:creationId xmlns:a16="http://schemas.microsoft.com/office/drawing/2014/main" id="{4710128E-0E3B-91A4-68F4-32B3AD925C25}"/>
              </a:ext>
            </a:extLst>
          </p:cNvPr>
          <p:cNvSpPr>
            <a:spLocks noGrp="1"/>
          </p:cNvSpPr>
          <p:nvPr>
            <p:ph idx="1"/>
          </p:nvPr>
        </p:nvSpPr>
        <p:spPr>
          <a:xfrm>
            <a:off x="838200" y="1825625"/>
            <a:ext cx="6708354" cy="4351338"/>
          </a:xfrm>
        </p:spPr>
        <p:txBody>
          <a:bodyPr>
            <a:normAutofit fontScale="92500"/>
          </a:bodyPr>
          <a:lstStyle/>
          <a:p>
            <a:r>
              <a:rPr lang="en-US" b="0" i="0" dirty="0">
                <a:solidFill>
                  <a:srgbClr val="000000"/>
                </a:solidFill>
                <a:effectLst/>
                <a:highlight>
                  <a:srgbClr val="FFFFFF"/>
                </a:highlight>
                <a:latin typeface="Verdana" panose="020B0604030504040204" pitchFamily="34" charset="0"/>
              </a:rPr>
              <a:t>Surface layer (</a:t>
            </a:r>
            <a:r>
              <a:rPr lang="en-US" b="0" i="0" dirty="0" err="1">
                <a:solidFill>
                  <a:srgbClr val="000000"/>
                </a:solidFill>
                <a:effectLst/>
                <a:highlight>
                  <a:srgbClr val="FFFFFF"/>
                </a:highlight>
                <a:latin typeface="Verdana" panose="020B0604030504040204" pitchFamily="34" charset="0"/>
              </a:rPr>
              <a:t>sfclay</a:t>
            </a:r>
            <a:r>
              <a:rPr lang="en-US" b="0" i="0" dirty="0">
                <a:solidFill>
                  <a:srgbClr val="000000"/>
                </a:solidFill>
                <a:effectLst/>
                <a:highlight>
                  <a:srgbClr val="FFFFFF"/>
                </a:highlight>
                <a:latin typeface="Verdana" panose="020B0604030504040204" pitchFamily="34" charset="0"/>
              </a:rPr>
              <a:t>) schemes determine surface layer diagnostics, which includes exchange and transfer coefficients.</a:t>
            </a:r>
          </a:p>
          <a:p>
            <a:pPr lvl="1"/>
            <a:r>
              <a:rPr lang="en-US" b="0" i="0" dirty="0">
                <a:solidFill>
                  <a:srgbClr val="000000"/>
                </a:solidFill>
                <a:effectLst/>
                <a:highlight>
                  <a:srgbClr val="FFFFFF"/>
                </a:highlight>
                <a:latin typeface="Verdana" panose="020B0604030504040204" pitchFamily="34" charset="0"/>
              </a:rPr>
              <a:t>for heat and moisture to the land surface model (LSM), </a:t>
            </a:r>
          </a:p>
          <a:p>
            <a:pPr lvl="1"/>
            <a:r>
              <a:rPr lang="en-US" b="0" i="0" dirty="0">
                <a:solidFill>
                  <a:srgbClr val="000000"/>
                </a:solidFill>
                <a:effectLst/>
                <a:highlight>
                  <a:srgbClr val="FFFFFF"/>
                </a:highlight>
                <a:latin typeface="Verdana" panose="020B0604030504040204" pitchFamily="34" charset="0"/>
              </a:rPr>
              <a:t>provides land-surface fluxes of heat and moisture to the planetary boundary layer (PBL). </a:t>
            </a:r>
          </a:p>
          <a:p>
            <a:r>
              <a:rPr lang="en-US" b="0" i="0" dirty="0">
                <a:solidFill>
                  <a:srgbClr val="000000"/>
                </a:solidFill>
                <a:effectLst/>
                <a:highlight>
                  <a:srgbClr val="FFFFFF"/>
                </a:highlight>
                <a:latin typeface="Verdana" panose="020B0604030504040204" pitchFamily="34" charset="0"/>
              </a:rPr>
              <a:t>LSMs are responsible for soil temperature, moisture, snow prediction and sea-ice temperature.</a:t>
            </a:r>
            <a:endParaRPr lang="en-MY" dirty="0"/>
          </a:p>
        </p:txBody>
      </p:sp>
      <p:pic>
        <p:nvPicPr>
          <p:cNvPr id="5" name="Picture 4">
            <a:extLst>
              <a:ext uri="{FF2B5EF4-FFF2-40B4-BE49-F238E27FC236}">
                <a16:creationId xmlns:a16="http://schemas.microsoft.com/office/drawing/2014/main" id="{6DF15619-B084-1E74-A201-EAF499F65361}"/>
              </a:ext>
            </a:extLst>
          </p:cNvPr>
          <p:cNvPicPr>
            <a:picLocks noChangeAspect="1"/>
          </p:cNvPicPr>
          <p:nvPr/>
        </p:nvPicPr>
        <p:blipFill>
          <a:blip r:embed="rId3"/>
          <a:stretch>
            <a:fillRect/>
          </a:stretch>
        </p:blipFill>
        <p:spPr>
          <a:xfrm>
            <a:off x="7658015" y="1690688"/>
            <a:ext cx="4334763" cy="2823493"/>
          </a:xfrm>
          <a:prstGeom prst="rect">
            <a:avLst/>
          </a:prstGeom>
        </p:spPr>
      </p:pic>
    </p:spTree>
    <p:extLst>
      <p:ext uri="{BB962C8B-B14F-4D97-AF65-F5344CB8AC3E}">
        <p14:creationId xmlns:p14="http://schemas.microsoft.com/office/powerpoint/2010/main" val="270405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7411-851C-FA2D-7FF3-5B92AAD73DB4}"/>
              </a:ext>
            </a:extLst>
          </p:cNvPr>
          <p:cNvSpPr>
            <a:spLocks noGrp="1"/>
          </p:cNvSpPr>
          <p:nvPr>
            <p:ph type="title"/>
          </p:nvPr>
        </p:nvSpPr>
        <p:spPr/>
        <p:txBody>
          <a:bodyPr/>
          <a:lstStyle/>
          <a:p>
            <a:r>
              <a:rPr lang="en-US" dirty="0"/>
              <a:t>Overview: 1. WRF Model System Components</a:t>
            </a:r>
            <a:endParaRPr lang="en-MY" dirty="0"/>
          </a:p>
        </p:txBody>
      </p:sp>
      <p:sp>
        <p:nvSpPr>
          <p:cNvPr id="3" name="Content Placeholder 2">
            <a:extLst>
              <a:ext uri="{FF2B5EF4-FFF2-40B4-BE49-F238E27FC236}">
                <a16:creationId xmlns:a16="http://schemas.microsoft.com/office/drawing/2014/main" id="{0706CA77-285D-5AD6-E036-9A6548767F0E}"/>
              </a:ext>
            </a:extLst>
          </p:cNvPr>
          <p:cNvSpPr>
            <a:spLocks noGrp="1"/>
          </p:cNvSpPr>
          <p:nvPr>
            <p:ph idx="1"/>
          </p:nvPr>
        </p:nvSpPr>
        <p:spPr>
          <a:xfrm>
            <a:off x="838200" y="1606868"/>
            <a:ext cx="4325112" cy="4626863"/>
          </a:xfrm>
        </p:spPr>
        <p:txBody>
          <a:bodyPr>
            <a:normAutofit fontScale="85000" lnSpcReduction="10000"/>
          </a:bodyPr>
          <a:lstStyle/>
          <a:p>
            <a:pPr marL="0" indent="0">
              <a:buNone/>
            </a:pPr>
            <a:r>
              <a:rPr lang="en-MY" b="0" i="1" dirty="0">
                <a:solidFill>
                  <a:srgbClr val="8EBB33"/>
                </a:solidFill>
                <a:effectLst/>
                <a:highlight>
                  <a:srgbClr val="FFFFFF"/>
                </a:highlight>
                <a:latin typeface="Georgia" panose="02040502050405020303" pitchFamily="18" charset="0"/>
              </a:rPr>
              <a:t>WRF Preprocessing System (WPS)</a:t>
            </a:r>
          </a:p>
          <a:p>
            <a:pPr marL="514350" indent="-514350">
              <a:buAutoNum type="arabicParenR"/>
            </a:pPr>
            <a:r>
              <a:rPr lang="en-US" b="0" i="0" dirty="0">
                <a:solidFill>
                  <a:srgbClr val="000000"/>
                </a:solidFill>
                <a:effectLst/>
                <a:highlight>
                  <a:srgbClr val="FFFFFF"/>
                </a:highlight>
                <a:latin typeface="Verdana" panose="020B0604030504040204" pitchFamily="34" charset="0"/>
              </a:rPr>
              <a:t>define simulation domains; </a:t>
            </a:r>
          </a:p>
          <a:p>
            <a:pPr marL="514350" indent="-514350">
              <a:buAutoNum type="arabicParenR"/>
            </a:pPr>
            <a:r>
              <a:rPr lang="en-US" b="0" i="0" dirty="0">
                <a:solidFill>
                  <a:srgbClr val="000000"/>
                </a:solidFill>
                <a:effectLst/>
                <a:highlight>
                  <a:srgbClr val="FFFFFF"/>
                </a:highlight>
                <a:latin typeface="Verdana" panose="020B0604030504040204" pitchFamily="34" charset="0"/>
              </a:rPr>
              <a:t>interpolate terrestrial data (e.g., terrain, </a:t>
            </a:r>
            <a:r>
              <a:rPr lang="en-US" b="0" i="0" dirty="0" err="1">
                <a:solidFill>
                  <a:srgbClr val="000000"/>
                </a:solidFill>
                <a:effectLst/>
                <a:highlight>
                  <a:srgbClr val="FFFFFF"/>
                </a:highlight>
                <a:latin typeface="Verdana" panose="020B0604030504040204" pitchFamily="34" charset="0"/>
              </a:rPr>
              <a:t>landuse</a:t>
            </a:r>
            <a:r>
              <a:rPr lang="en-US" b="0" i="0" dirty="0">
                <a:solidFill>
                  <a:srgbClr val="000000"/>
                </a:solidFill>
                <a:effectLst/>
                <a:highlight>
                  <a:srgbClr val="FFFFFF"/>
                </a:highlight>
                <a:latin typeface="Verdana" panose="020B0604030504040204" pitchFamily="34" charset="0"/>
              </a:rPr>
              <a:t>, and soil types) to the simulation domain; </a:t>
            </a:r>
          </a:p>
          <a:p>
            <a:pPr marL="514350" indent="-514350">
              <a:buAutoNum type="arabicParenR"/>
            </a:pPr>
            <a:r>
              <a:rPr lang="en-US" b="0" i="0" dirty="0" err="1">
                <a:solidFill>
                  <a:srgbClr val="000000"/>
                </a:solidFill>
                <a:effectLst/>
                <a:highlight>
                  <a:srgbClr val="FFFFFF"/>
                </a:highlight>
                <a:latin typeface="Verdana" panose="020B0604030504040204" pitchFamily="34" charset="0"/>
              </a:rPr>
              <a:t>ungrib</a:t>
            </a:r>
            <a:r>
              <a:rPr lang="en-US" b="0" i="0" dirty="0">
                <a:solidFill>
                  <a:srgbClr val="000000"/>
                </a:solidFill>
                <a:effectLst/>
                <a:highlight>
                  <a:srgbClr val="FFFFFF"/>
                </a:highlight>
                <a:latin typeface="Verdana" panose="020B0604030504040204" pitchFamily="34" charset="0"/>
              </a:rPr>
              <a:t> and interpolate meteorological input data from an outside model to the simulation domain.</a:t>
            </a:r>
            <a:endParaRPr lang="en-MY" dirty="0"/>
          </a:p>
        </p:txBody>
      </p:sp>
      <p:pic>
        <p:nvPicPr>
          <p:cNvPr id="5" name="Picture 4">
            <a:extLst>
              <a:ext uri="{FF2B5EF4-FFF2-40B4-BE49-F238E27FC236}">
                <a16:creationId xmlns:a16="http://schemas.microsoft.com/office/drawing/2014/main" id="{E3B1D41B-C2C1-3C2E-EF00-673EF983F076}"/>
              </a:ext>
            </a:extLst>
          </p:cNvPr>
          <p:cNvPicPr>
            <a:picLocks noChangeAspect="1"/>
          </p:cNvPicPr>
          <p:nvPr/>
        </p:nvPicPr>
        <p:blipFill>
          <a:blip r:embed="rId2"/>
          <a:stretch>
            <a:fillRect/>
          </a:stretch>
        </p:blipFill>
        <p:spPr>
          <a:xfrm>
            <a:off x="5163312" y="1690688"/>
            <a:ext cx="6190488" cy="4543043"/>
          </a:xfrm>
          <a:prstGeom prst="rect">
            <a:avLst/>
          </a:prstGeom>
        </p:spPr>
      </p:pic>
    </p:spTree>
    <p:extLst>
      <p:ext uri="{BB962C8B-B14F-4D97-AF65-F5344CB8AC3E}">
        <p14:creationId xmlns:p14="http://schemas.microsoft.com/office/powerpoint/2010/main" val="20792960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4D9324-9609-F7D8-E1CC-21BBB9A8E661}"/>
              </a:ext>
            </a:extLst>
          </p:cNvPr>
          <p:cNvPicPr>
            <a:picLocks noChangeAspect="1"/>
          </p:cNvPicPr>
          <p:nvPr/>
        </p:nvPicPr>
        <p:blipFill>
          <a:blip r:embed="rId2"/>
          <a:stretch>
            <a:fillRect/>
          </a:stretch>
        </p:blipFill>
        <p:spPr>
          <a:xfrm>
            <a:off x="1039606" y="1248918"/>
            <a:ext cx="6190488" cy="4543043"/>
          </a:xfrm>
          <a:prstGeom prst="rect">
            <a:avLst/>
          </a:prstGeom>
        </p:spPr>
      </p:pic>
      <p:sp>
        <p:nvSpPr>
          <p:cNvPr id="5" name="TextBox 4">
            <a:extLst>
              <a:ext uri="{FF2B5EF4-FFF2-40B4-BE49-F238E27FC236}">
                <a16:creationId xmlns:a16="http://schemas.microsoft.com/office/drawing/2014/main" id="{7569BA66-BCA1-0826-D2A3-F0F673449D4E}"/>
              </a:ext>
            </a:extLst>
          </p:cNvPr>
          <p:cNvSpPr txBox="1"/>
          <p:nvPr/>
        </p:nvSpPr>
        <p:spPr>
          <a:xfrm>
            <a:off x="7014556" y="2514599"/>
            <a:ext cx="4330609" cy="369332"/>
          </a:xfrm>
          <a:prstGeom prst="rect">
            <a:avLst/>
          </a:prstGeom>
          <a:noFill/>
        </p:spPr>
        <p:txBody>
          <a:bodyPr wrap="none" rtlCol="0">
            <a:spAutoFit/>
          </a:bodyPr>
          <a:lstStyle/>
          <a:p>
            <a:r>
              <a:rPr lang="en-MY" dirty="0"/>
              <a:t>Example: wrfout_d01_2025-09-27_00:00:00</a:t>
            </a:r>
          </a:p>
        </p:txBody>
      </p:sp>
      <p:sp>
        <p:nvSpPr>
          <p:cNvPr id="6" name="TextBox 5">
            <a:extLst>
              <a:ext uri="{FF2B5EF4-FFF2-40B4-BE49-F238E27FC236}">
                <a16:creationId xmlns:a16="http://schemas.microsoft.com/office/drawing/2014/main" id="{EF90A3F0-0E63-C526-3C9E-95C4A2DC6BE5}"/>
              </a:ext>
            </a:extLst>
          </p:cNvPr>
          <p:cNvSpPr txBox="1"/>
          <p:nvPr/>
        </p:nvSpPr>
        <p:spPr>
          <a:xfrm>
            <a:off x="7079871" y="3151107"/>
            <a:ext cx="2710357" cy="369332"/>
          </a:xfrm>
          <a:prstGeom prst="rect">
            <a:avLst/>
          </a:prstGeom>
          <a:noFill/>
        </p:spPr>
        <p:txBody>
          <a:bodyPr wrap="none" rtlCol="0">
            <a:spAutoFit/>
          </a:bodyPr>
          <a:lstStyle/>
          <a:p>
            <a:r>
              <a:rPr lang="en-MY" dirty="0"/>
              <a:t>Essentially a </a:t>
            </a:r>
            <a:r>
              <a:rPr lang="en-MY" b="1" dirty="0"/>
              <a:t>NetCDF</a:t>
            </a:r>
            <a:r>
              <a:rPr lang="en-MY" dirty="0"/>
              <a:t> files. </a:t>
            </a:r>
          </a:p>
        </p:txBody>
      </p:sp>
    </p:spTree>
    <p:extLst>
      <p:ext uri="{BB962C8B-B14F-4D97-AF65-F5344CB8AC3E}">
        <p14:creationId xmlns:p14="http://schemas.microsoft.com/office/powerpoint/2010/main" val="2520582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57411-851C-FA2D-7FF3-5B92AAD73DB4}"/>
              </a:ext>
            </a:extLst>
          </p:cNvPr>
          <p:cNvSpPr>
            <a:spLocks noGrp="1"/>
          </p:cNvSpPr>
          <p:nvPr>
            <p:ph type="title"/>
          </p:nvPr>
        </p:nvSpPr>
        <p:spPr/>
        <p:txBody>
          <a:bodyPr/>
          <a:lstStyle/>
          <a:p>
            <a:r>
              <a:rPr lang="en-US" dirty="0"/>
              <a:t>Overview: 1. WRF Model System Components</a:t>
            </a:r>
            <a:endParaRPr lang="en-MY" dirty="0"/>
          </a:p>
        </p:txBody>
      </p:sp>
      <p:sp>
        <p:nvSpPr>
          <p:cNvPr id="3" name="Content Placeholder 2">
            <a:extLst>
              <a:ext uri="{FF2B5EF4-FFF2-40B4-BE49-F238E27FC236}">
                <a16:creationId xmlns:a16="http://schemas.microsoft.com/office/drawing/2014/main" id="{0706CA77-285D-5AD6-E036-9A6548767F0E}"/>
              </a:ext>
            </a:extLst>
          </p:cNvPr>
          <p:cNvSpPr>
            <a:spLocks noGrp="1"/>
          </p:cNvSpPr>
          <p:nvPr>
            <p:ph idx="1"/>
          </p:nvPr>
        </p:nvSpPr>
        <p:spPr>
          <a:xfrm>
            <a:off x="838200" y="1866012"/>
            <a:ext cx="4325112" cy="4626863"/>
          </a:xfrm>
        </p:spPr>
        <p:txBody>
          <a:bodyPr>
            <a:normAutofit fontScale="85000" lnSpcReduction="20000"/>
          </a:bodyPr>
          <a:lstStyle/>
          <a:p>
            <a:pPr marL="0" indent="0">
              <a:buNone/>
            </a:pPr>
            <a:r>
              <a:rPr lang="en-MY" b="0" i="1" dirty="0">
                <a:solidFill>
                  <a:srgbClr val="8EBB33"/>
                </a:solidFill>
                <a:effectLst/>
                <a:highlight>
                  <a:srgbClr val="FFFFFF"/>
                </a:highlight>
                <a:latin typeface="Georgia" panose="02040502050405020303" pitchFamily="18" charset="0"/>
              </a:rPr>
              <a:t>WRF-ARW Solver</a:t>
            </a:r>
          </a:p>
          <a:p>
            <a:r>
              <a:rPr lang="en-US" dirty="0">
                <a:solidFill>
                  <a:srgbClr val="000000"/>
                </a:solidFill>
                <a:highlight>
                  <a:srgbClr val="FFFFFF"/>
                </a:highlight>
                <a:latin typeface="Verdana" panose="020B0604030504040204" pitchFamily="34" charset="0"/>
              </a:rPr>
              <a:t>A</a:t>
            </a:r>
            <a:r>
              <a:rPr lang="en-US" b="0" i="0" dirty="0">
                <a:solidFill>
                  <a:srgbClr val="000000"/>
                </a:solidFill>
                <a:effectLst/>
                <a:highlight>
                  <a:srgbClr val="FFFFFF"/>
                </a:highlight>
                <a:latin typeface="Verdana" panose="020B0604030504040204" pitchFamily="34" charset="0"/>
              </a:rPr>
              <a:t> fully compressible, nonhydrostatic model with a hybrid vertical hydrostatic pressure coordinate (HVC).</a:t>
            </a:r>
          </a:p>
          <a:p>
            <a:r>
              <a:rPr lang="en-US" b="0" i="0" dirty="0">
                <a:solidFill>
                  <a:srgbClr val="000000"/>
                </a:solidFill>
                <a:effectLst/>
                <a:highlight>
                  <a:srgbClr val="FFFFFF"/>
                </a:highlight>
                <a:latin typeface="Verdana" panose="020B0604030504040204" pitchFamily="34" charset="0"/>
              </a:rPr>
              <a:t>Arakawa C-grid staggering. </a:t>
            </a:r>
          </a:p>
          <a:p>
            <a:r>
              <a:rPr lang="en-US" dirty="0">
                <a:solidFill>
                  <a:srgbClr val="000000"/>
                </a:solidFill>
                <a:highlight>
                  <a:srgbClr val="FFFFFF"/>
                </a:highlight>
                <a:latin typeface="Verdana" panose="020B0604030504040204" pitchFamily="34" charset="0"/>
              </a:rPr>
              <a:t>U</a:t>
            </a:r>
            <a:r>
              <a:rPr lang="en-US" b="0" i="0" dirty="0">
                <a:solidFill>
                  <a:srgbClr val="000000"/>
                </a:solidFill>
                <a:effectLst/>
                <a:highlight>
                  <a:srgbClr val="FFFFFF"/>
                </a:highlight>
                <a:latin typeface="Verdana" panose="020B0604030504040204" pitchFamily="34" charset="0"/>
              </a:rPr>
              <a:t>ses the Runge-</a:t>
            </a:r>
            <a:r>
              <a:rPr lang="en-US" b="0" i="0" dirty="0" err="1">
                <a:solidFill>
                  <a:srgbClr val="000000"/>
                </a:solidFill>
                <a:effectLst/>
                <a:highlight>
                  <a:srgbClr val="FFFFFF"/>
                </a:highlight>
                <a:latin typeface="Verdana" panose="020B0604030504040204" pitchFamily="34" charset="0"/>
              </a:rPr>
              <a:t>Kutta</a:t>
            </a:r>
            <a:r>
              <a:rPr lang="en-US" b="0" i="0" dirty="0">
                <a:solidFill>
                  <a:srgbClr val="000000"/>
                </a:solidFill>
                <a:effectLst/>
                <a:highlight>
                  <a:srgbClr val="FFFFFF"/>
                </a:highlight>
                <a:latin typeface="Verdana" panose="020B0604030504040204" pitchFamily="34" charset="0"/>
              </a:rPr>
              <a:t> 2nd and 3rd order time integration schemes, and 2nd to 6th order advection schemes in both the horizontal and vertical. </a:t>
            </a:r>
            <a:endParaRPr lang="en-MY" dirty="0"/>
          </a:p>
        </p:txBody>
      </p:sp>
      <p:pic>
        <p:nvPicPr>
          <p:cNvPr id="5" name="Picture 4">
            <a:extLst>
              <a:ext uri="{FF2B5EF4-FFF2-40B4-BE49-F238E27FC236}">
                <a16:creationId xmlns:a16="http://schemas.microsoft.com/office/drawing/2014/main" id="{E3B1D41B-C2C1-3C2E-EF00-673EF983F076}"/>
              </a:ext>
            </a:extLst>
          </p:cNvPr>
          <p:cNvPicPr>
            <a:picLocks noChangeAspect="1"/>
          </p:cNvPicPr>
          <p:nvPr/>
        </p:nvPicPr>
        <p:blipFill>
          <a:blip r:embed="rId2"/>
          <a:stretch>
            <a:fillRect/>
          </a:stretch>
        </p:blipFill>
        <p:spPr>
          <a:xfrm>
            <a:off x="5163312" y="1866012"/>
            <a:ext cx="6190488" cy="4543043"/>
          </a:xfrm>
          <a:prstGeom prst="rect">
            <a:avLst/>
          </a:prstGeom>
        </p:spPr>
      </p:pic>
    </p:spTree>
    <p:extLst>
      <p:ext uri="{BB962C8B-B14F-4D97-AF65-F5344CB8AC3E}">
        <p14:creationId xmlns:p14="http://schemas.microsoft.com/office/powerpoint/2010/main" val="2611991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C8366-5D47-75AE-B2B3-3271FF84D867}"/>
              </a:ext>
            </a:extLst>
          </p:cNvPr>
          <p:cNvSpPr>
            <a:spLocks noGrp="1"/>
          </p:cNvSpPr>
          <p:nvPr>
            <p:ph type="title"/>
          </p:nvPr>
        </p:nvSpPr>
        <p:spPr/>
        <p:txBody>
          <a:bodyPr/>
          <a:lstStyle/>
          <a:p>
            <a:r>
              <a:rPr lang="en-US" dirty="0"/>
              <a:t>Dynamics</a:t>
            </a:r>
            <a:endParaRPr lang="en-MY" dirty="0"/>
          </a:p>
        </p:txBody>
      </p:sp>
      <p:sp>
        <p:nvSpPr>
          <p:cNvPr id="3" name="Content Placeholder 2">
            <a:extLst>
              <a:ext uri="{FF2B5EF4-FFF2-40B4-BE49-F238E27FC236}">
                <a16:creationId xmlns:a16="http://schemas.microsoft.com/office/drawing/2014/main" id="{F57927BD-09A1-19EC-FCB6-08CF754C18ED}"/>
              </a:ext>
            </a:extLst>
          </p:cNvPr>
          <p:cNvSpPr>
            <a:spLocks noGrp="1"/>
          </p:cNvSpPr>
          <p:nvPr>
            <p:ph idx="1"/>
          </p:nvPr>
        </p:nvSpPr>
        <p:spPr>
          <a:xfrm>
            <a:off x="838200" y="1825625"/>
            <a:ext cx="6774455" cy="4351338"/>
          </a:xfrm>
        </p:spPr>
        <p:txBody>
          <a:bodyPr>
            <a:normAutofit lnSpcReduction="10000"/>
          </a:bodyPr>
          <a:lstStyle/>
          <a:p>
            <a:r>
              <a:rPr lang="en-US" dirty="0">
                <a:solidFill>
                  <a:srgbClr val="000000"/>
                </a:solidFill>
                <a:highlight>
                  <a:srgbClr val="FFFFFF"/>
                </a:highlight>
                <a:latin typeface="Verdana" panose="020B0604030504040204" pitchFamily="34" charset="0"/>
              </a:rPr>
              <a:t>ARW-WRF </a:t>
            </a:r>
            <a:r>
              <a:rPr lang="en-US" b="0" i="0" dirty="0">
                <a:solidFill>
                  <a:srgbClr val="000000"/>
                </a:solidFill>
                <a:effectLst/>
                <a:highlight>
                  <a:srgbClr val="FFFFFF"/>
                </a:highlight>
                <a:latin typeface="Verdana" panose="020B0604030504040204" pitchFamily="34" charset="0"/>
              </a:rPr>
              <a:t>uses a dynamical solver to perform time and space integration of the equations of motion.</a:t>
            </a:r>
          </a:p>
          <a:p>
            <a:r>
              <a:rPr lang="en-US" b="0" i="0" dirty="0">
                <a:solidFill>
                  <a:srgbClr val="000000"/>
                </a:solidFill>
                <a:effectLst/>
                <a:highlight>
                  <a:srgbClr val="FFFFFF"/>
                </a:highlight>
                <a:latin typeface="Verdana" panose="020B0604030504040204" pitchFamily="34" charset="0"/>
              </a:rPr>
              <a:t>The WRF model uses a </a:t>
            </a:r>
            <a:r>
              <a:rPr lang="en-US" b="0" i="1" dirty="0">
                <a:solidFill>
                  <a:srgbClr val="FF0000"/>
                </a:solidFill>
                <a:effectLst/>
                <a:highlight>
                  <a:srgbClr val="FFFFFF"/>
                </a:highlight>
                <a:latin typeface="Verdana" panose="020B0604030504040204" pitchFamily="34" charset="0"/>
              </a:rPr>
              <a:t>hybrid terrain-following </a:t>
            </a:r>
            <a:r>
              <a:rPr lang="en-US" b="0" i="0" dirty="0">
                <a:solidFill>
                  <a:srgbClr val="000000"/>
                </a:solidFill>
                <a:effectLst/>
                <a:highlight>
                  <a:srgbClr val="FFFFFF"/>
                </a:highlight>
                <a:latin typeface="Verdana" panose="020B0604030504040204" pitchFamily="34" charset="0"/>
              </a:rPr>
              <a:t>mass coordinate system. It employs a 5th order horizontal advection option, 3rd-order vertical advection, and a 3rd-order Runge-</a:t>
            </a:r>
            <a:r>
              <a:rPr lang="en-US" b="0" i="0" dirty="0" err="1">
                <a:solidFill>
                  <a:srgbClr val="000000"/>
                </a:solidFill>
                <a:effectLst/>
                <a:highlight>
                  <a:srgbClr val="FFFFFF"/>
                </a:highlight>
                <a:latin typeface="Verdana" panose="020B0604030504040204" pitchFamily="34" charset="0"/>
              </a:rPr>
              <a:t>Kutta</a:t>
            </a:r>
            <a:r>
              <a:rPr lang="en-US" b="0" i="0" dirty="0">
                <a:solidFill>
                  <a:srgbClr val="000000"/>
                </a:solidFill>
                <a:effectLst/>
                <a:highlight>
                  <a:srgbClr val="FFFFFF"/>
                </a:highlight>
                <a:latin typeface="Verdana" panose="020B0604030504040204" pitchFamily="34" charset="0"/>
              </a:rPr>
              <a:t> time integration scheme. </a:t>
            </a:r>
          </a:p>
        </p:txBody>
      </p:sp>
      <p:pic>
        <p:nvPicPr>
          <p:cNvPr id="4" name="Picture 3">
            <a:extLst>
              <a:ext uri="{FF2B5EF4-FFF2-40B4-BE49-F238E27FC236}">
                <a16:creationId xmlns:a16="http://schemas.microsoft.com/office/drawing/2014/main" id="{A475B2D4-1D17-252A-BA92-857ABE88307F}"/>
              </a:ext>
            </a:extLst>
          </p:cNvPr>
          <p:cNvPicPr>
            <a:picLocks noChangeAspect="1"/>
          </p:cNvPicPr>
          <p:nvPr/>
        </p:nvPicPr>
        <p:blipFill>
          <a:blip r:embed="rId3"/>
          <a:stretch>
            <a:fillRect/>
          </a:stretch>
        </p:blipFill>
        <p:spPr>
          <a:xfrm>
            <a:off x="7612655" y="2304696"/>
            <a:ext cx="3928963" cy="3393195"/>
          </a:xfrm>
          <a:prstGeom prst="rect">
            <a:avLst/>
          </a:prstGeom>
        </p:spPr>
      </p:pic>
    </p:spTree>
    <p:extLst>
      <p:ext uri="{BB962C8B-B14F-4D97-AF65-F5344CB8AC3E}">
        <p14:creationId xmlns:p14="http://schemas.microsoft.com/office/powerpoint/2010/main" val="433673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C5BD-6A15-E7E1-9BD1-E0D87ADF19DA}"/>
              </a:ext>
            </a:extLst>
          </p:cNvPr>
          <p:cNvSpPr>
            <a:spLocks noGrp="1"/>
          </p:cNvSpPr>
          <p:nvPr>
            <p:ph type="title"/>
          </p:nvPr>
        </p:nvSpPr>
        <p:spPr/>
        <p:txBody>
          <a:bodyPr/>
          <a:lstStyle/>
          <a:p>
            <a:r>
              <a:rPr lang="en-US" dirty="0"/>
              <a:t>Dynamics: 1. Vertical mass coordinate</a:t>
            </a:r>
            <a:endParaRPr lang="en-MY" dirty="0"/>
          </a:p>
        </p:txBody>
      </p:sp>
      <p:pic>
        <p:nvPicPr>
          <p:cNvPr id="5" name="Picture 4">
            <a:extLst>
              <a:ext uri="{FF2B5EF4-FFF2-40B4-BE49-F238E27FC236}">
                <a16:creationId xmlns:a16="http://schemas.microsoft.com/office/drawing/2014/main" id="{F9B97375-C51B-1E47-9F31-C7A493A8A681}"/>
              </a:ext>
            </a:extLst>
          </p:cNvPr>
          <p:cNvPicPr>
            <a:picLocks noChangeAspect="1"/>
          </p:cNvPicPr>
          <p:nvPr/>
        </p:nvPicPr>
        <p:blipFill>
          <a:blip r:embed="rId2"/>
          <a:stretch>
            <a:fillRect/>
          </a:stretch>
        </p:blipFill>
        <p:spPr>
          <a:xfrm>
            <a:off x="838200" y="1373933"/>
            <a:ext cx="8403045" cy="4982042"/>
          </a:xfrm>
          <a:prstGeom prst="rect">
            <a:avLst/>
          </a:prstGeom>
        </p:spPr>
      </p:pic>
    </p:spTree>
    <p:extLst>
      <p:ext uri="{BB962C8B-B14F-4D97-AF65-F5344CB8AC3E}">
        <p14:creationId xmlns:p14="http://schemas.microsoft.com/office/powerpoint/2010/main" val="12494718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C5BD-6A15-E7E1-9BD1-E0D87ADF19DA}"/>
              </a:ext>
            </a:extLst>
          </p:cNvPr>
          <p:cNvSpPr>
            <a:spLocks noGrp="1"/>
          </p:cNvSpPr>
          <p:nvPr>
            <p:ph type="title"/>
          </p:nvPr>
        </p:nvSpPr>
        <p:spPr/>
        <p:txBody>
          <a:bodyPr/>
          <a:lstStyle/>
          <a:p>
            <a:r>
              <a:rPr lang="en-US" dirty="0"/>
              <a:t>Dynamics: 1. Vertical mass coordinate</a:t>
            </a:r>
            <a:endParaRPr lang="en-MY" dirty="0"/>
          </a:p>
        </p:txBody>
      </p:sp>
      <p:pic>
        <p:nvPicPr>
          <p:cNvPr id="3" name="Picture 2">
            <a:extLst>
              <a:ext uri="{FF2B5EF4-FFF2-40B4-BE49-F238E27FC236}">
                <a16:creationId xmlns:a16="http://schemas.microsoft.com/office/drawing/2014/main" id="{1CD9B98E-6EEF-4AAF-E72E-E1275D41E13E}"/>
              </a:ext>
            </a:extLst>
          </p:cNvPr>
          <p:cNvPicPr>
            <a:picLocks noChangeAspect="1"/>
          </p:cNvPicPr>
          <p:nvPr/>
        </p:nvPicPr>
        <p:blipFill>
          <a:blip r:embed="rId2"/>
          <a:stretch>
            <a:fillRect/>
          </a:stretch>
        </p:blipFill>
        <p:spPr>
          <a:xfrm>
            <a:off x="2576318" y="1352241"/>
            <a:ext cx="7039363" cy="5140634"/>
          </a:xfrm>
          <a:prstGeom prst="rect">
            <a:avLst/>
          </a:prstGeom>
        </p:spPr>
      </p:pic>
    </p:spTree>
    <p:extLst>
      <p:ext uri="{BB962C8B-B14F-4D97-AF65-F5344CB8AC3E}">
        <p14:creationId xmlns:p14="http://schemas.microsoft.com/office/powerpoint/2010/main" val="414127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2C5BD-6A15-E7E1-9BD1-E0D87ADF19DA}"/>
              </a:ext>
            </a:extLst>
          </p:cNvPr>
          <p:cNvSpPr>
            <a:spLocks noGrp="1"/>
          </p:cNvSpPr>
          <p:nvPr>
            <p:ph type="title"/>
          </p:nvPr>
        </p:nvSpPr>
        <p:spPr/>
        <p:txBody>
          <a:bodyPr/>
          <a:lstStyle/>
          <a:p>
            <a:r>
              <a:rPr lang="en-US" dirty="0"/>
              <a:t>Dynamics: 1. Vertical mass coordinate</a:t>
            </a:r>
            <a:endParaRPr lang="en-MY" dirty="0"/>
          </a:p>
        </p:txBody>
      </p:sp>
      <p:pic>
        <p:nvPicPr>
          <p:cNvPr id="5" name="Picture 4">
            <a:extLst>
              <a:ext uri="{FF2B5EF4-FFF2-40B4-BE49-F238E27FC236}">
                <a16:creationId xmlns:a16="http://schemas.microsoft.com/office/drawing/2014/main" id="{A444A021-5397-DD3D-E600-83A3BB572007}"/>
              </a:ext>
            </a:extLst>
          </p:cNvPr>
          <p:cNvPicPr>
            <a:picLocks noChangeAspect="1"/>
          </p:cNvPicPr>
          <p:nvPr/>
        </p:nvPicPr>
        <p:blipFill>
          <a:blip r:embed="rId3"/>
          <a:stretch>
            <a:fillRect/>
          </a:stretch>
        </p:blipFill>
        <p:spPr>
          <a:xfrm>
            <a:off x="959386" y="1442585"/>
            <a:ext cx="8249612" cy="5151010"/>
          </a:xfrm>
          <a:prstGeom prst="rect">
            <a:avLst/>
          </a:prstGeom>
        </p:spPr>
      </p:pic>
    </p:spTree>
    <p:extLst>
      <p:ext uri="{BB962C8B-B14F-4D97-AF65-F5344CB8AC3E}">
        <p14:creationId xmlns:p14="http://schemas.microsoft.com/office/powerpoint/2010/main" val="4176186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0847F-2FDF-71AF-ED45-096CC299D5E6}"/>
              </a:ext>
            </a:extLst>
          </p:cNvPr>
          <p:cNvSpPr>
            <a:spLocks noGrp="1"/>
          </p:cNvSpPr>
          <p:nvPr>
            <p:ph type="title"/>
          </p:nvPr>
        </p:nvSpPr>
        <p:spPr/>
        <p:txBody>
          <a:bodyPr/>
          <a:lstStyle/>
          <a:p>
            <a:r>
              <a:rPr lang="en-US" dirty="0"/>
              <a:t>Dynamics: 3. Model Governing Equations</a:t>
            </a:r>
            <a:endParaRPr lang="en-MY" dirty="0"/>
          </a:p>
        </p:txBody>
      </p:sp>
      <p:pic>
        <p:nvPicPr>
          <p:cNvPr id="5" name="Picture 4">
            <a:extLst>
              <a:ext uri="{FF2B5EF4-FFF2-40B4-BE49-F238E27FC236}">
                <a16:creationId xmlns:a16="http://schemas.microsoft.com/office/drawing/2014/main" id="{4F53E997-A0B6-AF24-4B00-E104B36BCB1C}"/>
              </a:ext>
            </a:extLst>
          </p:cNvPr>
          <p:cNvPicPr>
            <a:picLocks noChangeAspect="1"/>
          </p:cNvPicPr>
          <p:nvPr/>
        </p:nvPicPr>
        <p:blipFill>
          <a:blip r:embed="rId3"/>
          <a:stretch>
            <a:fillRect/>
          </a:stretch>
        </p:blipFill>
        <p:spPr>
          <a:xfrm>
            <a:off x="3183875" y="1423250"/>
            <a:ext cx="8364882" cy="5069625"/>
          </a:xfrm>
          <a:prstGeom prst="rect">
            <a:avLst/>
          </a:prstGeom>
        </p:spPr>
      </p:pic>
      <p:sp>
        <p:nvSpPr>
          <p:cNvPr id="6" name="TextBox 5">
            <a:extLst>
              <a:ext uri="{FF2B5EF4-FFF2-40B4-BE49-F238E27FC236}">
                <a16:creationId xmlns:a16="http://schemas.microsoft.com/office/drawing/2014/main" id="{88740E18-116B-3F50-4474-B757F379037A}"/>
              </a:ext>
            </a:extLst>
          </p:cNvPr>
          <p:cNvSpPr txBox="1"/>
          <p:nvPr/>
        </p:nvSpPr>
        <p:spPr>
          <a:xfrm>
            <a:off x="367822" y="2051758"/>
            <a:ext cx="2622015" cy="369332"/>
          </a:xfrm>
          <a:prstGeom prst="rect">
            <a:avLst/>
          </a:prstGeom>
          <a:noFill/>
        </p:spPr>
        <p:txBody>
          <a:bodyPr wrap="square" rtlCol="0">
            <a:spAutoFit/>
          </a:bodyPr>
          <a:lstStyle/>
          <a:p>
            <a:r>
              <a:rPr lang="en-US" dirty="0"/>
              <a:t>Momentum X-component</a:t>
            </a:r>
            <a:endParaRPr lang="en-MY" dirty="0"/>
          </a:p>
        </p:txBody>
      </p:sp>
      <p:sp>
        <p:nvSpPr>
          <p:cNvPr id="7" name="TextBox 6">
            <a:extLst>
              <a:ext uri="{FF2B5EF4-FFF2-40B4-BE49-F238E27FC236}">
                <a16:creationId xmlns:a16="http://schemas.microsoft.com/office/drawing/2014/main" id="{F5063CF1-72D1-AE76-C3C0-FDC1C15FC8E4}"/>
              </a:ext>
            </a:extLst>
          </p:cNvPr>
          <p:cNvSpPr txBox="1"/>
          <p:nvPr/>
        </p:nvSpPr>
        <p:spPr>
          <a:xfrm>
            <a:off x="367822" y="2597494"/>
            <a:ext cx="2622015" cy="369332"/>
          </a:xfrm>
          <a:prstGeom prst="rect">
            <a:avLst/>
          </a:prstGeom>
          <a:noFill/>
        </p:spPr>
        <p:txBody>
          <a:bodyPr wrap="square" rtlCol="0">
            <a:spAutoFit/>
          </a:bodyPr>
          <a:lstStyle/>
          <a:p>
            <a:r>
              <a:rPr lang="en-US" dirty="0"/>
              <a:t>Momentum Y-component</a:t>
            </a:r>
            <a:endParaRPr lang="en-MY" dirty="0"/>
          </a:p>
        </p:txBody>
      </p:sp>
      <p:sp>
        <p:nvSpPr>
          <p:cNvPr id="8" name="TextBox 7">
            <a:extLst>
              <a:ext uri="{FF2B5EF4-FFF2-40B4-BE49-F238E27FC236}">
                <a16:creationId xmlns:a16="http://schemas.microsoft.com/office/drawing/2014/main" id="{7E95EF62-F803-480B-3ED2-5A1F204FCFF3}"/>
              </a:ext>
            </a:extLst>
          </p:cNvPr>
          <p:cNvSpPr txBox="1"/>
          <p:nvPr/>
        </p:nvSpPr>
        <p:spPr>
          <a:xfrm>
            <a:off x="367822" y="3143230"/>
            <a:ext cx="2622015" cy="369332"/>
          </a:xfrm>
          <a:prstGeom prst="rect">
            <a:avLst/>
          </a:prstGeom>
          <a:noFill/>
        </p:spPr>
        <p:txBody>
          <a:bodyPr wrap="square" rtlCol="0">
            <a:spAutoFit/>
          </a:bodyPr>
          <a:lstStyle/>
          <a:p>
            <a:r>
              <a:rPr lang="en-US" dirty="0"/>
              <a:t>Momentum Z-component</a:t>
            </a:r>
            <a:endParaRPr lang="en-MY" dirty="0"/>
          </a:p>
        </p:txBody>
      </p:sp>
      <p:sp>
        <p:nvSpPr>
          <p:cNvPr id="9" name="TextBox 8">
            <a:extLst>
              <a:ext uri="{FF2B5EF4-FFF2-40B4-BE49-F238E27FC236}">
                <a16:creationId xmlns:a16="http://schemas.microsoft.com/office/drawing/2014/main" id="{22C8EFBF-5E6A-F676-C991-D7B50CA48282}"/>
              </a:ext>
            </a:extLst>
          </p:cNvPr>
          <p:cNvSpPr txBox="1"/>
          <p:nvPr/>
        </p:nvSpPr>
        <p:spPr>
          <a:xfrm>
            <a:off x="367820" y="3891175"/>
            <a:ext cx="2622015" cy="369332"/>
          </a:xfrm>
          <a:prstGeom prst="rect">
            <a:avLst/>
          </a:prstGeom>
          <a:noFill/>
        </p:spPr>
        <p:txBody>
          <a:bodyPr wrap="square" rtlCol="0">
            <a:spAutoFit/>
          </a:bodyPr>
          <a:lstStyle/>
          <a:p>
            <a:r>
              <a:rPr lang="en-US" dirty="0"/>
              <a:t>Conservation of Mass</a:t>
            </a:r>
            <a:endParaRPr lang="en-MY" dirty="0"/>
          </a:p>
        </p:txBody>
      </p:sp>
      <p:sp>
        <p:nvSpPr>
          <p:cNvPr id="10" name="TextBox 9">
            <a:extLst>
              <a:ext uri="{FF2B5EF4-FFF2-40B4-BE49-F238E27FC236}">
                <a16:creationId xmlns:a16="http://schemas.microsoft.com/office/drawing/2014/main" id="{776594CA-218A-75EA-4EF2-B5D8B2007524}"/>
              </a:ext>
            </a:extLst>
          </p:cNvPr>
          <p:cNvSpPr txBox="1"/>
          <p:nvPr/>
        </p:nvSpPr>
        <p:spPr>
          <a:xfrm>
            <a:off x="367821" y="4526302"/>
            <a:ext cx="2622015" cy="369332"/>
          </a:xfrm>
          <a:prstGeom prst="rect">
            <a:avLst/>
          </a:prstGeom>
          <a:noFill/>
        </p:spPr>
        <p:txBody>
          <a:bodyPr wrap="square" rtlCol="0">
            <a:spAutoFit/>
          </a:bodyPr>
          <a:lstStyle/>
          <a:p>
            <a:r>
              <a:rPr lang="en-US" dirty="0"/>
              <a:t>Conservation of Heat</a:t>
            </a:r>
            <a:endParaRPr lang="en-MY" dirty="0"/>
          </a:p>
        </p:txBody>
      </p:sp>
      <p:sp>
        <p:nvSpPr>
          <p:cNvPr id="11" name="TextBox 10">
            <a:extLst>
              <a:ext uri="{FF2B5EF4-FFF2-40B4-BE49-F238E27FC236}">
                <a16:creationId xmlns:a16="http://schemas.microsoft.com/office/drawing/2014/main" id="{560BE6B8-8EC7-6DF5-FF68-29D17C0C72BC}"/>
              </a:ext>
            </a:extLst>
          </p:cNvPr>
          <p:cNvSpPr txBox="1"/>
          <p:nvPr/>
        </p:nvSpPr>
        <p:spPr>
          <a:xfrm>
            <a:off x="367819" y="5878087"/>
            <a:ext cx="2622015" cy="369332"/>
          </a:xfrm>
          <a:prstGeom prst="rect">
            <a:avLst/>
          </a:prstGeom>
          <a:noFill/>
        </p:spPr>
        <p:txBody>
          <a:bodyPr wrap="square" rtlCol="0">
            <a:spAutoFit/>
          </a:bodyPr>
          <a:lstStyle/>
          <a:p>
            <a:r>
              <a:rPr lang="en-US" dirty="0"/>
              <a:t>Geopotential Height </a:t>
            </a:r>
            <a:endParaRPr lang="en-MY" dirty="0"/>
          </a:p>
        </p:txBody>
      </p:sp>
      <p:sp>
        <p:nvSpPr>
          <p:cNvPr id="12" name="TextBox 11">
            <a:extLst>
              <a:ext uri="{FF2B5EF4-FFF2-40B4-BE49-F238E27FC236}">
                <a16:creationId xmlns:a16="http://schemas.microsoft.com/office/drawing/2014/main" id="{755EF4BC-99AD-00F4-3511-1C82B73C8956}"/>
              </a:ext>
            </a:extLst>
          </p:cNvPr>
          <p:cNvSpPr txBox="1"/>
          <p:nvPr/>
        </p:nvSpPr>
        <p:spPr>
          <a:xfrm>
            <a:off x="367818" y="5242960"/>
            <a:ext cx="2622015" cy="369332"/>
          </a:xfrm>
          <a:prstGeom prst="rect">
            <a:avLst/>
          </a:prstGeom>
          <a:noFill/>
        </p:spPr>
        <p:txBody>
          <a:bodyPr wrap="square" rtlCol="0">
            <a:spAutoFit/>
          </a:bodyPr>
          <a:lstStyle/>
          <a:p>
            <a:r>
              <a:rPr lang="en-US" dirty="0"/>
              <a:t>Diagnostic Hydrostatic </a:t>
            </a:r>
            <a:endParaRPr lang="en-MY" dirty="0"/>
          </a:p>
        </p:txBody>
      </p:sp>
    </p:spTree>
    <p:extLst>
      <p:ext uri="{BB962C8B-B14F-4D97-AF65-F5344CB8AC3E}">
        <p14:creationId xmlns:p14="http://schemas.microsoft.com/office/powerpoint/2010/main" val="417533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17D67-93A1-05C9-60BE-62258EE40682}"/>
              </a:ext>
            </a:extLst>
          </p:cNvPr>
          <p:cNvSpPr>
            <a:spLocks noGrp="1"/>
          </p:cNvSpPr>
          <p:nvPr>
            <p:ph type="title"/>
          </p:nvPr>
        </p:nvSpPr>
        <p:spPr/>
        <p:txBody>
          <a:bodyPr/>
          <a:lstStyle/>
          <a:p>
            <a:r>
              <a:rPr lang="en-US" dirty="0"/>
              <a:t>Physics </a:t>
            </a:r>
            <a:endParaRPr lang="en-MY" dirty="0"/>
          </a:p>
        </p:txBody>
      </p:sp>
      <p:sp>
        <p:nvSpPr>
          <p:cNvPr id="3" name="Content Placeholder 2">
            <a:extLst>
              <a:ext uri="{FF2B5EF4-FFF2-40B4-BE49-F238E27FC236}">
                <a16:creationId xmlns:a16="http://schemas.microsoft.com/office/drawing/2014/main" id="{36970E67-B3A5-A433-DE54-FCE1B780EF20}"/>
              </a:ext>
            </a:extLst>
          </p:cNvPr>
          <p:cNvSpPr>
            <a:spLocks noGrp="1"/>
          </p:cNvSpPr>
          <p:nvPr>
            <p:ph idx="1"/>
          </p:nvPr>
        </p:nvSpPr>
        <p:spPr>
          <a:xfrm>
            <a:off x="7017745" y="1825625"/>
            <a:ext cx="5023691" cy="4667250"/>
          </a:xfrm>
        </p:spPr>
        <p:txBody>
          <a:bodyPr/>
          <a:lstStyle/>
          <a:p>
            <a:r>
              <a:rPr lang="en-US" dirty="0"/>
              <a:t>Numerous physical processes take place in the Earth’s atmosphere. </a:t>
            </a:r>
          </a:p>
          <a:p>
            <a:r>
              <a:rPr lang="en-US" dirty="0"/>
              <a:t>Sun emits shortwave </a:t>
            </a:r>
          </a:p>
          <a:p>
            <a:r>
              <a:rPr lang="en-US" dirty="0"/>
              <a:t>Earth/Ocean reflects longwave</a:t>
            </a:r>
          </a:p>
          <a:p>
            <a:r>
              <a:rPr lang="en-US" dirty="0"/>
              <a:t>Heating creates boundary layer</a:t>
            </a:r>
          </a:p>
          <a:p>
            <a:r>
              <a:rPr lang="en-US" dirty="0"/>
              <a:t>Cloud precipitates in many forms (such as rain, snow, and graupel). </a:t>
            </a:r>
          </a:p>
          <a:p>
            <a:r>
              <a:rPr lang="en-US" dirty="0"/>
              <a:t>Aerosol/chemical forcings </a:t>
            </a:r>
          </a:p>
          <a:p>
            <a:endParaRPr lang="en-MY" dirty="0"/>
          </a:p>
        </p:txBody>
      </p:sp>
      <p:pic>
        <p:nvPicPr>
          <p:cNvPr id="5" name="Picture 4">
            <a:extLst>
              <a:ext uri="{FF2B5EF4-FFF2-40B4-BE49-F238E27FC236}">
                <a16:creationId xmlns:a16="http://schemas.microsoft.com/office/drawing/2014/main" id="{F95E5B84-7616-9DA2-5CB0-FFAB9BD292D8}"/>
              </a:ext>
            </a:extLst>
          </p:cNvPr>
          <p:cNvPicPr>
            <a:picLocks noChangeAspect="1"/>
          </p:cNvPicPr>
          <p:nvPr/>
        </p:nvPicPr>
        <p:blipFill>
          <a:blip r:embed="rId2"/>
          <a:stretch>
            <a:fillRect/>
          </a:stretch>
        </p:blipFill>
        <p:spPr>
          <a:xfrm>
            <a:off x="760165" y="1779987"/>
            <a:ext cx="5913030" cy="3475059"/>
          </a:xfrm>
          <a:prstGeom prst="rect">
            <a:avLst/>
          </a:prstGeom>
        </p:spPr>
      </p:pic>
    </p:spTree>
    <p:extLst>
      <p:ext uri="{BB962C8B-B14F-4D97-AF65-F5344CB8AC3E}">
        <p14:creationId xmlns:p14="http://schemas.microsoft.com/office/powerpoint/2010/main" val="194831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2634</TotalTime>
  <Words>754</Words>
  <Application>Microsoft Office PowerPoint</Application>
  <PresentationFormat>Widescreen</PresentationFormat>
  <Paragraphs>92</Paragraphs>
  <Slides>20</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Georgia</vt:lpstr>
      <vt:lpstr>Verdana</vt:lpstr>
      <vt:lpstr>Office Theme</vt:lpstr>
      <vt:lpstr>Advanced Research WRF (NCAR)</vt:lpstr>
      <vt:lpstr>Overview: 1. WRF Model System Components</vt:lpstr>
      <vt:lpstr>Overview: 1. WRF Model System Components</vt:lpstr>
      <vt:lpstr>Dynamics</vt:lpstr>
      <vt:lpstr>Dynamics: 1. Vertical mass coordinate</vt:lpstr>
      <vt:lpstr>Dynamics: 1. Vertical mass coordinate</vt:lpstr>
      <vt:lpstr>Dynamics: 1. Vertical mass coordinate</vt:lpstr>
      <vt:lpstr>Dynamics: 3. Model Governing Equations</vt:lpstr>
      <vt:lpstr>Physics </vt:lpstr>
      <vt:lpstr>Physics: all schemes interact with each other</vt:lpstr>
      <vt:lpstr>Physics: 1. Cumulus </vt:lpstr>
      <vt:lpstr>Physics: 1. Cumulus </vt:lpstr>
      <vt:lpstr>Physics: 1. Cumulus</vt:lpstr>
      <vt:lpstr>Physics: 2. Microphysics</vt:lpstr>
      <vt:lpstr>Rainfall output</vt:lpstr>
      <vt:lpstr>Physics: 3. Radiation </vt:lpstr>
      <vt:lpstr>Radiation effects in clear sky</vt:lpstr>
      <vt:lpstr>Physics: 4. PBL </vt:lpstr>
      <vt:lpstr>Physics: 5. Surface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WRF</dc:title>
  <dc:creator>Jackson Chang</dc:creator>
  <cp:lastModifiedBy>Juneng Liew</cp:lastModifiedBy>
  <cp:revision>39</cp:revision>
  <dcterms:created xsi:type="dcterms:W3CDTF">2024-05-22T05:20:26Z</dcterms:created>
  <dcterms:modified xsi:type="dcterms:W3CDTF">2025-09-27T09:23:24Z</dcterms:modified>
</cp:coreProperties>
</file>